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12192000"/>
  <p:notesSz cx="6858000" cy="9144000"/>
  <p:embeddedFontLst>
    <p:embeddedFont>
      <p:font typeface="Nunito SemiBold"/>
      <p:regular r:id="rId19"/>
      <p:bold r:id="rId20"/>
      <p:italic r:id="rId21"/>
      <p:boldItalic r:id="rId22"/>
    </p:embeddedFont>
    <p:embeddedFont>
      <p:font typeface="Nuni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B0D3B80-5853-4C51-A2F3-37321CFF75F0}">
  <a:tblStyle styleId="{7B0D3B80-5853-4C51-A2F3-37321CFF75F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SemiBold-bold.fntdata"/><Relationship Id="rId22" Type="http://schemas.openxmlformats.org/officeDocument/2006/relationships/font" Target="fonts/NunitoSemiBold-boldItalic.fntdata"/><Relationship Id="rId21" Type="http://schemas.openxmlformats.org/officeDocument/2006/relationships/font" Target="fonts/NunitoSemiBold-italic.fntdata"/><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NunitoSemiBold-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 name="Google Shape;1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8566a18b37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8566a18b37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0" name="Google Shape;310;g8566a18b37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566a18b37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566a18b37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1" name="Google Shape;331;g8566a18b37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7efac8e0e3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efac8e0e3_0_2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2" name="Google Shape;342;g7efac8e0e3_0_2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70e2e5526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g70e2e5526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143d8e0cc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143d8e0cc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g7143d8e0cc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7143d8e0cc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143d8e0cc_0_1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 name="Google Shape;197;g7143d8e0cc_0_1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143d8e0cc_0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143d8e0cc_0_2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g7143d8e0cc_0_2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7143d8e0cc_0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7143d8e0cc_0_2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g7143d8e0cc_0_2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7143d8e0cc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143d8e0cc_0_2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 name="Google Shape;242;g7143d8e0cc_0_2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7143d8e0cc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143d8e0cc_0_2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 name="Google Shape;265;g7143d8e0cc_0_2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7143d8e0cc_0_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143d8e0cc_0_3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6" name="Google Shape;276;g7143d8e0cc_0_3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7143d8e0cc_0_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143d8e0cc_0_3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9" name="Google Shape;299;g7143d8e0cc_0_3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1" name="Shape 161"/>
        <p:cNvGrpSpPr/>
        <p:nvPr/>
      </p:nvGrpSpPr>
      <p:grpSpPr>
        <a:xfrm>
          <a:off x="0" y="0"/>
          <a:ext cx="0" cy="0"/>
          <a:chOff x="0" y="0"/>
          <a:chExt cx="0" cy="0"/>
        </a:xfrm>
      </p:grpSpPr>
      <p:sp>
        <p:nvSpPr>
          <p:cNvPr id="162" name="Google Shape;162;p19"/>
          <p:cNvSpPr txBox="1"/>
          <p:nvPr>
            <p:ph type="title"/>
          </p:nvPr>
        </p:nvSpPr>
        <p:spPr>
          <a:xfrm>
            <a:off x="308429" y="300640"/>
            <a:ext cx="11513400" cy="480000"/>
          </a:xfrm>
          <a:prstGeom prst="rect">
            <a:avLst/>
          </a:prstGeom>
          <a:noFill/>
          <a:ln>
            <a:noFill/>
          </a:ln>
        </p:spPr>
        <p:txBody>
          <a:bodyPr anchorCtr="0" anchor="ctr" bIns="45700" lIns="90000" spcFirstLastPara="1" rIns="91425" wrap="square" tIns="45700">
            <a:noAutofit/>
          </a:bodyPr>
          <a:lstStyle>
            <a:lvl1pPr lvl="0" rtl="0" algn="l">
              <a:lnSpc>
                <a:spcPct val="90000"/>
              </a:lnSpc>
              <a:spcBef>
                <a:spcPts val="0"/>
              </a:spcBef>
              <a:spcAft>
                <a:spcPts val="0"/>
              </a:spcAft>
              <a:buClr>
                <a:srgbClr val="262626"/>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3" name="Google Shape;163;p19"/>
          <p:cNvSpPr txBox="1"/>
          <p:nvPr>
            <p:ph idx="1" type="body"/>
          </p:nvPr>
        </p:nvSpPr>
        <p:spPr>
          <a:xfrm>
            <a:off x="207537" y="896776"/>
            <a:ext cx="11513400" cy="53118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4" name="Google Shape;164;p19"/>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docs.google.com/spreadsheets/d/1ZkblzhsiABfhH31dwcxa7wwc7kO_07EQVnunjXgEXDg/edit#gid=1242097985" TargetMode="Externa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docs.google.com/spreadsheets/d/1ZkblzhsiABfhH31dwcxa7wwc7kO_07EQVnunjXgEXDg/edit#gid=1242097985" TargetMode="Externa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docs.google.com/spreadsheets/d/1u31aXrLSGzewHOCHoawEn8D7x0zJy0W2lFyOu66EXd4/edit#gid=163144114" TargetMode="Externa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docs.google.com/spreadsheets/d/1ZkblzhsiABfhH31dwcxa7wwc7kO_07EQVnunjXgEXDg/edit#gid=1267279788" TargetMode="Externa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docs.google.com/spreadsheets/d/1ZkblzhsiABfhH31dwcxa7wwc7kO_07EQVnunjXgEXDg/edit#gid=1267279788" TargetMode="Externa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docs.google.com/spreadsheets/d/1ZkblzhsiABfhH31dwcxa7wwc7kO_07EQVnunjXgEXDg/edit#gid=895097152" TargetMode="Externa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docs.google.com/spreadsheets/d/1ZkblzhsiABfhH31dwcxa7wwc7kO_07EQVnunjXgEXDg/edit#gid=895097152" TargetMode="Externa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ocs.google.com/spreadsheets/d/1ZkblzhsiABfhH31dwcxa7wwc7kO_07EQVnunjXgEXDg/edit#gid=1131130432" TargetMode="Externa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docs.google.com/spreadsheets/d/1ZkblzhsiABfhH31dwcxa7wwc7kO_07EQVnunjXgEXDg/edit#gid=1131130432" TargetMode="Externa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docs.google.com/spreadsheets/d/1ZkblzhsiABfhH31dwcxa7wwc7kO_07EQVnunjXgEXDg/edit#gid=1242097985" TargetMode="Externa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docs.google.com/spreadsheets/d/1ZkblzhsiABfhH31dwcxa7wwc7kO_07EQVnunjXgEXDg/edit#gid=1242097985" TargetMode="Externa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type="title"/>
          </p:nvPr>
        </p:nvSpPr>
        <p:spPr>
          <a:xfrm>
            <a:off x="6257925" y="2681000"/>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0" lang="en-US" sz="3000">
                <a:latin typeface="Nunito SemiBold"/>
                <a:ea typeface="Nunito SemiBold"/>
                <a:cs typeface="Nunito SemiBold"/>
                <a:sym typeface="Nunito SemiBold"/>
              </a:rPr>
              <a:t>KP Calibration Weekly Report</a:t>
            </a:r>
            <a:endParaRPr b="0" sz="3000">
              <a:latin typeface="Nunito SemiBold"/>
              <a:ea typeface="Nunito SemiBold"/>
              <a:cs typeface="Nunito SemiBold"/>
              <a:sym typeface="Nunito SemiBold"/>
            </a:endParaRPr>
          </a:p>
        </p:txBody>
      </p:sp>
      <p:sp>
        <p:nvSpPr>
          <p:cNvPr id="170" name="Google Shape;170;p20"/>
          <p:cNvSpPr txBox="1"/>
          <p:nvPr>
            <p:ph idx="1" type="subTitle"/>
          </p:nvPr>
        </p:nvSpPr>
        <p:spPr>
          <a:xfrm>
            <a:off x="6257861" y="3558907"/>
            <a:ext cx="5369400" cy="746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Week 35 - 28</a:t>
            </a:r>
            <a:r>
              <a:rPr baseline="30000" lang="en-US"/>
              <a:t>th</a:t>
            </a:r>
            <a:r>
              <a:rPr lang="en-US"/>
              <a:t> August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9"/>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13" name="Google Shape;313;p29"/>
          <p:cNvSpPr txBox="1"/>
          <p:nvPr/>
        </p:nvSpPr>
        <p:spPr>
          <a:xfrm>
            <a:off x="7437525" y="1072800"/>
            <a:ext cx="29910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Not Completed Summary</a:t>
            </a:r>
            <a:endParaRPr b="1" sz="1800"/>
          </a:p>
        </p:txBody>
      </p:sp>
      <p:sp>
        <p:nvSpPr>
          <p:cNvPr id="314" name="Google Shape;314;p29"/>
          <p:cNvSpPr txBox="1"/>
          <p:nvPr/>
        </p:nvSpPr>
        <p:spPr>
          <a:xfrm>
            <a:off x="9844100" y="6078450"/>
            <a:ext cx="2347800" cy="33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800" u="sng">
                <a:solidFill>
                  <a:schemeClr val="hlink"/>
                </a:solidFill>
                <a:latin typeface="Nunito"/>
                <a:ea typeface="Nunito"/>
                <a:cs typeface="Nunito"/>
                <a:sym typeface="Nunito"/>
                <a:hlinkClick r:id="rId3"/>
              </a:rPr>
              <a:t>Source Data</a:t>
            </a:r>
            <a:endParaRPr sz="1800">
              <a:latin typeface="Nunito"/>
              <a:ea typeface="Nunito"/>
              <a:cs typeface="Nunito"/>
              <a:sym typeface="Nunito"/>
            </a:endParaRPr>
          </a:p>
        </p:txBody>
      </p:sp>
      <p:sp>
        <p:nvSpPr>
          <p:cNvPr id="315" name="Google Shape;315;p29"/>
          <p:cNvSpPr/>
          <p:nvPr/>
        </p:nvSpPr>
        <p:spPr>
          <a:xfrm>
            <a:off x="152400" y="5780925"/>
            <a:ext cx="1076400" cy="297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5</a:t>
            </a:r>
            <a:endParaRPr/>
          </a:p>
        </p:txBody>
      </p:sp>
      <p:sp>
        <p:nvSpPr>
          <p:cNvPr id="316" name="Google Shape;316;p29"/>
          <p:cNvSpPr/>
          <p:nvPr/>
        </p:nvSpPr>
        <p:spPr>
          <a:xfrm>
            <a:off x="234525" y="5846875"/>
            <a:ext cx="227450" cy="181300"/>
          </a:xfrm>
          <a:prstGeom prst="flowChartExtract">
            <a:avLst/>
          </a:prstGeom>
          <a:solidFill>
            <a:srgbClr val="4A86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
          <p:cNvSpPr/>
          <p:nvPr/>
        </p:nvSpPr>
        <p:spPr>
          <a:xfrm>
            <a:off x="2476500" y="5788725"/>
            <a:ext cx="1076400" cy="297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5</a:t>
            </a:r>
            <a:endParaRPr/>
          </a:p>
        </p:txBody>
      </p:sp>
      <p:sp>
        <p:nvSpPr>
          <p:cNvPr id="318" name="Google Shape;318;p29"/>
          <p:cNvSpPr/>
          <p:nvPr/>
        </p:nvSpPr>
        <p:spPr>
          <a:xfrm>
            <a:off x="2558625" y="5854675"/>
            <a:ext cx="227450" cy="181300"/>
          </a:xfrm>
          <a:prstGeom prst="flowChartExtract">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a:off x="4672000" y="5788725"/>
            <a:ext cx="1076400" cy="297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5</a:t>
            </a:r>
            <a:endParaRPr/>
          </a:p>
        </p:txBody>
      </p:sp>
      <p:sp>
        <p:nvSpPr>
          <p:cNvPr id="320" name="Google Shape;320;p29"/>
          <p:cNvSpPr/>
          <p:nvPr/>
        </p:nvSpPr>
        <p:spPr>
          <a:xfrm>
            <a:off x="4754125" y="5854675"/>
            <a:ext cx="227450" cy="181300"/>
          </a:xfrm>
          <a:prstGeom prst="flowChartExtract">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txBox="1"/>
          <p:nvPr/>
        </p:nvSpPr>
        <p:spPr>
          <a:xfrm>
            <a:off x="152400" y="6047100"/>
            <a:ext cx="1076400" cy="39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chemeClr val="dk1"/>
                </a:solidFill>
                <a:latin typeface="Nunito SemiBold"/>
                <a:ea typeface="Nunito SemiBold"/>
                <a:cs typeface="Nunito SemiBold"/>
                <a:sym typeface="Nunito SemiBold"/>
              </a:rPr>
              <a:t>Scheduled</a:t>
            </a:r>
            <a:endParaRPr/>
          </a:p>
        </p:txBody>
      </p:sp>
      <p:sp>
        <p:nvSpPr>
          <p:cNvPr id="322" name="Google Shape;322;p29"/>
          <p:cNvSpPr txBox="1"/>
          <p:nvPr/>
        </p:nvSpPr>
        <p:spPr>
          <a:xfrm>
            <a:off x="2412188" y="6047100"/>
            <a:ext cx="1076400" cy="39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chemeClr val="dk1"/>
                </a:solidFill>
                <a:latin typeface="Nunito SemiBold"/>
                <a:ea typeface="Nunito SemiBold"/>
                <a:cs typeface="Nunito SemiBold"/>
                <a:sym typeface="Nunito SemiBold"/>
              </a:rPr>
              <a:t>Completed</a:t>
            </a:r>
            <a:endParaRPr/>
          </a:p>
        </p:txBody>
      </p:sp>
      <p:sp>
        <p:nvSpPr>
          <p:cNvPr id="323" name="Google Shape;323;p29"/>
          <p:cNvSpPr txBox="1"/>
          <p:nvPr/>
        </p:nvSpPr>
        <p:spPr>
          <a:xfrm>
            <a:off x="4598325" y="6047100"/>
            <a:ext cx="1196100" cy="39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chemeClr val="dk1"/>
                </a:solidFill>
                <a:latin typeface="Nunito SemiBold"/>
                <a:ea typeface="Nunito SemiBold"/>
                <a:cs typeface="Nunito SemiBold"/>
                <a:sym typeface="Nunito SemiBold"/>
              </a:rPr>
              <a:t>Not Completed</a:t>
            </a:r>
            <a:endParaRPr/>
          </a:p>
        </p:txBody>
      </p:sp>
      <p:pic>
        <p:nvPicPr>
          <p:cNvPr id="324" name="Google Shape;324;p29" title="Chart"/>
          <p:cNvPicPr preferRelativeResize="0"/>
          <p:nvPr/>
        </p:nvPicPr>
        <p:blipFill>
          <a:blip r:embed="rId4">
            <a:alphaModFix/>
          </a:blip>
          <a:stretch>
            <a:fillRect/>
          </a:stretch>
        </p:blipFill>
        <p:spPr>
          <a:xfrm>
            <a:off x="152389" y="1072795"/>
            <a:ext cx="5669281" cy="4571999"/>
          </a:xfrm>
          <a:prstGeom prst="rect">
            <a:avLst/>
          </a:prstGeom>
          <a:noFill/>
          <a:ln cap="flat" cmpd="sng" w="9525">
            <a:solidFill>
              <a:srgbClr val="000000"/>
            </a:solidFill>
            <a:prstDash val="solid"/>
            <a:round/>
            <a:headEnd len="sm" w="sm" type="none"/>
            <a:tailEnd len="sm" w="sm" type="none"/>
          </a:ln>
        </p:spPr>
      </p:pic>
      <p:graphicFrame>
        <p:nvGraphicFramePr>
          <p:cNvPr id="325" name="Google Shape;325;p29"/>
          <p:cNvGraphicFramePr/>
          <p:nvPr/>
        </p:nvGraphicFramePr>
        <p:xfrm>
          <a:off x="6232675" y="1435200"/>
          <a:ext cx="3000000" cy="3000000"/>
        </p:xfrm>
        <a:graphic>
          <a:graphicData uri="http://schemas.openxmlformats.org/drawingml/2006/table">
            <a:tbl>
              <a:tblPr>
                <a:noFill/>
                <a:tableStyleId>{7B0D3B80-5853-4C51-A2F3-37321CFF75F0}</a:tableStyleId>
              </a:tblPr>
              <a:tblGrid>
                <a:gridCol w="2738100"/>
                <a:gridCol w="2830600"/>
              </a:tblGrid>
              <a:tr h="251450">
                <a:tc>
                  <a:txBody>
                    <a:bodyPr/>
                    <a:lstStyle/>
                    <a:p>
                      <a:pPr indent="0" lvl="0" marL="0" rtl="0" algn="l">
                        <a:lnSpc>
                          <a:spcPct val="115000"/>
                        </a:lnSpc>
                        <a:spcBef>
                          <a:spcPts val="0"/>
                        </a:spcBef>
                        <a:spcAft>
                          <a:spcPts val="0"/>
                        </a:spcAft>
                        <a:buNone/>
                      </a:pPr>
                      <a:r>
                        <a:rPr b="1" lang="en-US" sz="1000"/>
                        <a:t>Week 34</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i="1" lang="en-US" sz="1000">
                          <a:latin typeface="Nunito"/>
                          <a:ea typeface="Nunito"/>
                          <a:cs typeface="Nunito"/>
                          <a:sym typeface="Nunito"/>
                        </a:rPr>
                        <a:t>Reason Not Completed</a:t>
                      </a:r>
                      <a:endParaRPr i="1" sz="1000">
                        <a:latin typeface="Nunito"/>
                        <a:ea typeface="Nunito"/>
                        <a:cs typeface="Nunito"/>
                        <a:sym typeface="Nuni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DFE4EC"/>
                    </a:solidFill>
                  </a:tcPr>
                </a:tc>
                <a:tc>
                  <a:txBody>
                    <a:bodyPr/>
                    <a:lstStyle/>
                    <a:p>
                      <a:pPr indent="0" lvl="0" marL="0" rtl="0" algn="l">
                        <a:lnSpc>
                          <a:spcPct val="115000"/>
                        </a:lnSpc>
                        <a:spcBef>
                          <a:spcPts val="0"/>
                        </a:spcBef>
                        <a:spcAft>
                          <a:spcPts val="0"/>
                        </a:spcAft>
                        <a:buNone/>
                      </a:pPr>
                      <a:r>
                        <a:rPr lang="en-US" sz="1000">
                          <a:solidFill>
                            <a:srgbClr val="FFFFFF"/>
                          </a:solidFill>
                          <a:latin typeface="Nunito"/>
                          <a:ea typeface="Nunito"/>
                          <a:cs typeface="Nunito"/>
                          <a:sym typeface="Nunito"/>
                        </a:rPr>
                        <a:t>COUNTA of KP Serial No</a:t>
                      </a:r>
                      <a:endParaRPr sz="1000">
                        <a:solidFill>
                          <a:srgbClr val="FFFFFF"/>
                        </a:solidFill>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8093B3"/>
                    </a:solidFill>
                  </a:tcPr>
                </a:tc>
              </a:tr>
              <a:tr h="251450">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Grand Total</a:t>
                      </a:r>
                      <a:endParaRPr b="1" sz="1000">
                        <a:latin typeface="Nunito"/>
                        <a:ea typeface="Nunito"/>
                        <a:cs typeface="Nunito"/>
                        <a:sym typeface="Nuni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r>
            </a:tbl>
          </a:graphicData>
        </a:graphic>
      </p:graphicFrame>
      <p:sp>
        <p:nvSpPr>
          <p:cNvPr id="326" name="Google Shape;326;p29"/>
          <p:cNvSpPr txBox="1"/>
          <p:nvPr/>
        </p:nvSpPr>
        <p:spPr>
          <a:xfrm>
            <a:off x="1144650" y="199925"/>
            <a:ext cx="5683800" cy="663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3200">
                <a:solidFill>
                  <a:schemeClr val="dk1"/>
                </a:solidFill>
                <a:latin typeface="Nunito SemiBold"/>
                <a:ea typeface="Nunito SemiBold"/>
                <a:cs typeface="Nunito SemiBold"/>
                <a:sym typeface="Nunito SemiBold"/>
              </a:rPr>
              <a:t>Validation</a:t>
            </a:r>
            <a:endParaRPr>
              <a:latin typeface="Nunito"/>
              <a:ea typeface="Nunito"/>
              <a:cs typeface="Nunito"/>
              <a:sym typeface="Nunito"/>
            </a:endParaRPr>
          </a:p>
        </p:txBody>
      </p:sp>
      <p:graphicFrame>
        <p:nvGraphicFramePr>
          <p:cNvPr id="327" name="Google Shape;327;p29"/>
          <p:cNvGraphicFramePr/>
          <p:nvPr/>
        </p:nvGraphicFramePr>
        <p:xfrm>
          <a:off x="6276675" y="3685000"/>
          <a:ext cx="3000000" cy="3000000"/>
        </p:xfrm>
        <a:graphic>
          <a:graphicData uri="http://schemas.openxmlformats.org/drawingml/2006/table">
            <a:tbl>
              <a:tblPr>
                <a:noFill/>
                <a:tableStyleId>{7B0D3B80-5853-4C51-A2F3-37321CFF75F0}</a:tableStyleId>
              </a:tblPr>
              <a:tblGrid>
                <a:gridCol w="2738100"/>
                <a:gridCol w="2830600"/>
              </a:tblGrid>
              <a:tr h="251450">
                <a:tc>
                  <a:txBody>
                    <a:bodyPr/>
                    <a:lstStyle/>
                    <a:p>
                      <a:pPr indent="0" lvl="0" marL="0" rtl="0" algn="l">
                        <a:lnSpc>
                          <a:spcPct val="115000"/>
                        </a:lnSpc>
                        <a:spcBef>
                          <a:spcPts val="0"/>
                        </a:spcBef>
                        <a:spcAft>
                          <a:spcPts val="0"/>
                        </a:spcAft>
                        <a:buNone/>
                      </a:pPr>
                      <a:r>
                        <a:rPr b="1" lang="en-US" sz="1000"/>
                        <a:t>Week 35</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i="1" lang="en-US" sz="1000">
                          <a:latin typeface="Nunito"/>
                          <a:ea typeface="Nunito"/>
                          <a:cs typeface="Nunito"/>
                          <a:sym typeface="Nunito"/>
                        </a:rPr>
                        <a:t>Reason Not Completed</a:t>
                      </a:r>
                      <a:endParaRPr i="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DFE4EC"/>
                    </a:solidFill>
                  </a:tcPr>
                </a:tc>
                <a:tc>
                  <a:txBody>
                    <a:bodyPr/>
                    <a:lstStyle/>
                    <a:p>
                      <a:pPr indent="0" lvl="0" marL="0" rtl="0" algn="l">
                        <a:lnSpc>
                          <a:spcPct val="115000"/>
                        </a:lnSpc>
                        <a:spcBef>
                          <a:spcPts val="0"/>
                        </a:spcBef>
                        <a:spcAft>
                          <a:spcPts val="0"/>
                        </a:spcAft>
                        <a:buNone/>
                      </a:pPr>
                      <a:r>
                        <a:rPr lang="en-US" sz="1000">
                          <a:solidFill>
                            <a:srgbClr val="FFFFFF"/>
                          </a:solidFill>
                          <a:latin typeface="Nunito"/>
                          <a:ea typeface="Nunito"/>
                          <a:cs typeface="Nunito"/>
                          <a:sym typeface="Nunito"/>
                        </a:rPr>
                        <a:t>COUNTA of KP Serial No</a:t>
                      </a:r>
                      <a:endParaRPr sz="1000">
                        <a:solidFill>
                          <a:srgbClr val="FFFFFF"/>
                        </a:solidFill>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8093B3"/>
                    </a:solidFill>
                  </a:tcPr>
                </a:tc>
              </a:tr>
              <a:tr h="251450">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Grand Total</a:t>
                      </a:r>
                      <a:endParaRPr b="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0"/>
          <p:cNvSpPr txBox="1"/>
          <p:nvPr>
            <p:ph type="title"/>
          </p:nvPr>
        </p:nvSpPr>
        <p:spPr>
          <a:xfrm>
            <a:off x="1161000" y="7186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Overall Validation</a:t>
            </a:r>
            <a:endParaRPr/>
          </a:p>
        </p:txBody>
      </p:sp>
      <p:sp>
        <p:nvSpPr>
          <p:cNvPr id="334" name="Google Shape;334;p30"/>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35" name="Google Shape;335;p30"/>
          <p:cNvSpPr txBox="1"/>
          <p:nvPr/>
        </p:nvSpPr>
        <p:spPr>
          <a:xfrm>
            <a:off x="7437525" y="1072800"/>
            <a:ext cx="29910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Not Completed Summary</a:t>
            </a:r>
            <a:endParaRPr b="1" sz="1800"/>
          </a:p>
        </p:txBody>
      </p:sp>
      <p:sp>
        <p:nvSpPr>
          <p:cNvPr id="336" name="Google Shape;336;p30"/>
          <p:cNvSpPr txBox="1"/>
          <p:nvPr/>
        </p:nvSpPr>
        <p:spPr>
          <a:xfrm>
            <a:off x="9844100" y="6078450"/>
            <a:ext cx="2347800" cy="33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800" u="sng">
                <a:solidFill>
                  <a:schemeClr val="hlink"/>
                </a:solidFill>
                <a:latin typeface="Nunito"/>
                <a:ea typeface="Nunito"/>
                <a:cs typeface="Nunito"/>
                <a:sym typeface="Nunito"/>
                <a:hlinkClick r:id="rId3"/>
              </a:rPr>
              <a:t>Source Data</a:t>
            </a:r>
            <a:endParaRPr sz="1800">
              <a:latin typeface="Nunito"/>
              <a:ea typeface="Nunito"/>
              <a:cs typeface="Nunito"/>
              <a:sym typeface="Nunito"/>
            </a:endParaRPr>
          </a:p>
        </p:txBody>
      </p:sp>
      <p:pic>
        <p:nvPicPr>
          <p:cNvPr id="337" name="Google Shape;337;p30" title="Chart"/>
          <p:cNvPicPr preferRelativeResize="0"/>
          <p:nvPr/>
        </p:nvPicPr>
        <p:blipFill>
          <a:blip r:embed="rId4">
            <a:alphaModFix/>
          </a:blip>
          <a:stretch>
            <a:fillRect/>
          </a:stretch>
        </p:blipFill>
        <p:spPr>
          <a:xfrm>
            <a:off x="152405" y="1072800"/>
            <a:ext cx="5669281" cy="4572001"/>
          </a:xfrm>
          <a:prstGeom prst="rect">
            <a:avLst/>
          </a:prstGeom>
          <a:noFill/>
          <a:ln cap="flat" cmpd="sng" w="9525">
            <a:solidFill>
              <a:srgbClr val="000000"/>
            </a:solidFill>
            <a:prstDash val="solid"/>
            <a:round/>
            <a:headEnd len="sm" w="sm" type="none"/>
            <a:tailEnd len="sm" w="sm" type="none"/>
          </a:ln>
        </p:spPr>
      </p:pic>
      <p:graphicFrame>
        <p:nvGraphicFramePr>
          <p:cNvPr id="338" name="Google Shape;338;p30"/>
          <p:cNvGraphicFramePr/>
          <p:nvPr/>
        </p:nvGraphicFramePr>
        <p:xfrm>
          <a:off x="6232675" y="1461400"/>
          <a:ext cx="3000000" cy="3000000"/>
        </p:xfrm>
        <a:graphic>
          <a:graphicData uri="http://schemas.openxmlformats.org/drawingml/2006/table">
            <a:tbl>
              <a:tblPr>
                <a:noFill/>
                <a:tableStyleId>{7B0D3B80-5853-4C51-A2F3-37321CFF75F0}</a:tableStyleId>
              </a:tblPr>
              <a:tblGrid>
                <a:gridCol w="2738100"/>
                <a:gridCol w="2830600"/>
              </a:tblGrid>
              <a:tr h="209550">
                <a:tc>
                  <a:txBody>
                    <a:bodyPr/>
                    <a:lstStyle/>
                    <a:p>
                      <a:pPr indent="0" lvl="0" marL="0" rtl="0" algn="l">
                        <a:lnSpc>
                          <a:spcPct val="115000"/>
                        </a:lnSpc>
                        <a:spcBef>
                          <a:spcPts val="0"/>
                        </a:spcBef>
                        <a:spcAft>
                          <a:spcPts val="0"/>
                        </a:spcAft>
                        <a:buNone/>
                      </a:pPr>
                      <a:r>
                        <a:rPr i="1" lang="en-US" sz="1000">
                          <a:latin typeface="Nunito"/>
                          <a:ea typeface="Nunito"/>
                          <a:cs typeface="Nunito"/>
                          <a:sym typeface="Nunito"/>
                        </a:rPr>
                        <a:t>Reason Not Completed</a:t>
                      </a:r>
                      <a:endParaRPr i="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DFE4EC"/>
                    </a:solidFill>
                  </a:tcPr>
                </a:tc>
                <a:tc>
                  <a:txBody>
                    <a:bodyPr/>
                    <a:lstStyle/>
                    <a:p>
                      <a:pPr indent="0" lvl="0" marL="0" rtl="0" algn="l">
                        <a:lnSpc>
                          <a:spcPct val="115000"/>
                        </a:lnSpc>
                        <a:spcBef>
                          <a:spcPts val="0"/>
                        </a:spcBef>
                        <a:spcAft>
                          <a:spcPts val="0"/>
                        </a:spcAft>
                        <a:buNone/>
                      </a:pPr>
                      <a:r>
                        <a:rPr lang="en-US" sz="1000">
                          <a:solidFill>
                            <a:srgbClr val="FFFFFF"/>
                          </a:solidFill>
                          <a:latin typeface="Nunito"/>
                          <a:ea typeface="Nunito"/>
                          <a:cs typeface="Nunito"/>
                          <a:sym typeface="Nunito"/>
                        </a:rPr>
                        <a:t>COUNTA of KP Serial No</a:t>
                      </a:r>
                      <a:endParaRPr sz="1000">
                        <a:solidFill>
                          <a:srgbClr val="FFFFFF"/>
                        </a:solidFill>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8093B3"/>
                    </a:solidFill>
                  </a:tcPr>
                </a:tc>
              </a:tr>
              <a:tr h="251450">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Grand Total</a:t>
                      </a:r>
                      <a:endParaRPr b="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Overall Calibration Summary</a:t>
            </a:r>
            <a:endParaRPr/>
          </a:p>
        </p:txBody>
      </p:sp>
      <p:sp>
        <p:nvSpPr>
          <p:cNvPr id="345" name="Google Shape;345;p3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46" name="Google Shape;346;p31"/>
          <p:cNvSpPr txBox="1"/>
          <p:nvPr/>
        </p:nvSpPr>
        <p:spPr>
          <a:xfrm>
            <a:off x="9844100" y="6078450"/>
            <a:ext cx="2347800" cy="33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800" u="sng">
                <a:solidFill>
                  <a:schemeClr val="hlink"/>
                </a:solidFill>
                <a:latin typeface="Nunito"/>
                <a:ea typeface="Nunito"/>
                <a:cs typeface="Nunito"/>
                <a:sym typeface="Nunito"/>
                <a:hlinkClick r:id="rId3"/>
              </a:rPr>
              <a:t>Source Data</a:t>
            </a:r>
            <a:endParaRPr sz="1800">
              <a:latin typeface="Nunito"/>
              <a:ea typeface="Nunito"/>
              <a:cs typeface="Nunito"/>
              <a:sym typeface="Nunito"/>
            </a:endParaRPr>
          </a:p>
        </p:txBody>
      </p:sp>
      <p:sp>
        <p:nvSpPr>
          <p:cNvPr id="347" name="Google Shape;347;p31"/>
          <p:cNvSpPr txBox="1"/>
          <p:nvPr/>
        </p:nvSpPr>
        <p:spPr>
          <a:xfrm>
            <a:off x="7200900" y="1090850"/>
            <a:ext cx="4829100" cy="4455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a:buChar char="●"/>
            </a:pPr>
            <a:r>
              <a:rPr lang="en-US" sz="1800">
                <a:latin typeface="Nunito"/>
                <a:ea typeface="Nunito"/>
                <a:cs typeface="Nunito"/>
                <a:sym typeface="Nunito"/>
              </a:rPr>
              <a:t>Note: Calibrated KOKOpoints are total </a:t>
            </a:r>
            <a:r>
              <a:rPr lang="en-US" sz="1800">
                <a:latin typeface="Nunito"/>
                <a:ea typeface="Nunito"/>
                <a:cs typeface="Nunito"/>
                <a:sym typeface="Nunito"/>
              </a:rPr>
              <a:t>commissioned</a:t>
            </a:r>
            <a:r>
              <a:rPr lang="en-US" sz="1800">
                <a:latin typeface="Nunito"/>
                <a:ea typeface="Nunito"/>
                <a:cs typeface="Nunito"/>
                <a:sym typeface="Nunito"/>
              </a:rPr>
              <a:t> KOKOpoints.</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US" sz="1800">
                <a:latin typeface="Nunito"/>
                <a:ea typeface="Nunito"/>
                <a:cs typeface="Nunito"/>
                <a:sym typeface="Nunito"/>
              </a:rPr>
              <a:t>3 Month Verification is dependent of 3 Month due.</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US" sz="1800">
                <a:latin typeface="Nunito"/>
                <a:ea typeface="Nunito"/>
                <a:cs typeface="Nunito"/>
                <a:sym typeface="Nunito"/>
              </a:rPr>
              <a:t>3 Month Due is dependent of W&amp;M Verified and Sealed and with a period of  3 month from time of verification and sealing.</a:t>
            </a:r>
            <a:endParaRPr sz="1800">
              <a:latin typeface="Nunito"/>
              <a:ea typeface="Nunito"/>
              <a:cs typeface="Nunito"/>
              <a:sym typeface="Nunito"/>
            </a:endParaRPr>
          </a:p>
        </p:txBody>
      </p:sp>
      <p:pic>
        <p:nvPicPr>
          <p:cNvPr id="348" name="Google Shape;348;p31" title="Chart"/>
          <p:cNvPicPr preferRelativeResize="0"/>
          <p:nvPr/>
        </p:nvPicPr>
        <p:blipFill>
          <a:blip r:embed="rId4">
            <a:alphaModFix/>
          </a:blip>
          <a:stretch>
            <a:fillRect/>
          </a:stretch>
        </p:blipFill>
        <p:spPr>
          <a:xfrm>
            <a:off x="152400" y="1072802"/>
            <a:ext cx="6896101" cy="507605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descr="KY.jpg" id="353" name="Google Shape;353;p32"/>
          <p:cNvPicPr preferRelativeResize="0"/>
          <p:nvPr/>
        </p:nvPicPr>
        <p:blipFill rotWithShape="1">
          <a:blip r:embed="rId3">
            <a:alphaModFix/>
          </a:blip>
          <a:srcRect b="0" l="0" r="0" t="0"/>
          <a:stretch/>
        </p:blipFill>
        <p:spPr>
          <a:xfrm>
            <a:off x="0" y="0"/>
            <a:ext cx="12191999" cy="6857647"/>
          </a:xfrm>
          <a:prstGeom prst="rect">
            <a:avLst/>
          </a:prstGeom>
          <a:noFill/>
          <a:ln>
            <a:noFill/>
          </a:ln>
        </p:spPr>
      </p:pic>
      <p:sp>
        <p:nvSpPr>
          <p:cNvPr id="354" name="Google Shape;354;p32"/>
          <p:cNvSpPr txBox="1"/>
          <p:nvPr>
            <p:ph type="title"/>
          </p:nvPr>
        </p:nvSpPr>
        <p:spPr>
          <a:xfrm>
            <a:off x="6197600" y="3360198"/>
            <a:ext cx="3602100" cy="591000"/>
          </a:xfrm>
          <a:prstGeom prst="rect">
            <a:avLst/>
          </a:prstGeom>
          <a:noFill/>
          <a:ln>
            <a:noFill/>
          </a:ln>
        </p:spPr>
        <p:txBody>
          <a:bodyPr anchorCtr="0" anchor="ctr" bIns="0" lIns="0" spcFirstLastPara="1" rIns="0" wrap="square" tIns="0">
            <a:noAutofit/>
          </a:bodyPr>
          <a:lstStyle/>
          <a:p>
            <a:pPr indent="0" lvl="0" marL="13566" rtl="0" algn="l">
              <a:lnSpc>
                <a:spcPct val="90000"/>
              </a:lnSpc>
              <a:spcBef>
                <a:spcPts val="0"/>
              </a:spcBef>
              <a:spcAft>
                <a:spcPts val="0"/>
              </a:spcAft>
              <a:buClr>
                <a:srgbClr val="1FE6FC"/>
              </a:buClr>
              <a:buSzPts val="4267"/>
              <a:buFont typeface="Arial"/>
              <a:buNone/>
            </a:pPr>
            <a:r>
              <a:rPr lang="en-US" sz="4267">
                <a:solidFill>
                  <a:srgbClr val="1FE6FC"/>
                </a:solidFill>
              </a:rPr>
              <a:t>Thank you</a:t>
            </a:r>
            <a:endParaRPr sz="4267">
              <a:solidFill>
                <a:srgbClr val="1FE6F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1161000" y="7186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Calibration</a:t>
            </a:r>
            <a:endParaRPr/>
          </a:p>
        </p:txBody>
      </p:sp>
      <p:sp>
        <p:nvSpPr>
          <p:cNvPr id="177" name="Google Shape;177;p2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78" name="Google Shape;178;p21"/>
          <p:cNvSpPr txBox="1"/>
          <p:nvPr/>
        </p:nvSpPr>
        <p:spPr>
          <a:xfrm>
            <a:off x="7437525" y="1072800"/>
            <a:ext cx="29910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Not Completed</a:t>
            </a:r>
            <a:r>
              <a:rPr b="1" lang="en-US" sz="1800"/>
              <a:t> Summary</a:t>
            </a:r>
            <a:endParaRPr b="1" sz="1800"/>
          </a:p>
        </p:txBody>
      </p:sp>
      <p:sp>
        <p:nvSpPr>
          <p:cNvPr id="179" name="Google Shape;179;p21"/>
          <p:cNvSpPr txBox="1"/>
          <p:nvPr/>
        </p:nvSpPr>
        <p:spPr>
          <a:xfrm>
            <a:off x="9844100" y="6078450"/>
            <a:ext cx="2347800" cy="33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800" u="sng">
                <a:solidFill>
                  <a:schemeClr val="hlink"/>
                </a:solidFill>
                <a:latin typeface="Nunito"/>
                <a:ea typeface="Nunito"/>
                <a:cs typeface="Nunito"/>
                <a:sym typeface="Nunito"/>
                <a:hlinkClick r:id="rId3"/>
              </a:rPr>
              <a:t>Source Data</a:t>
            </a:r>
            <a:endParaRPr sz="1800">
              <a:latin typeface="Nunito"/>
              <a:ea typeface="Nunito"/>
              <a:cs typeface="Nunito"/>
              <a:sym typeface="Nunito"/>
            </a:endParaRPr>
          </a:p>
        </p:txBody>
      </p:sp>
      <p:sp>
        <p:nvSpPr>
          <p:cNvPr id="180" name="Google Shape;180;p21"/>
          <p:cNvSpPr/>
          <p:nvPr/>
        </p:nvSpPr>
        <p:spPr>
          <a:xfrm>
            <a:off x="152400" y="5780925"/>
            <a:ext cx="1076400" cy="297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0</a:t>
            </a:r>
            <a:endParaRPr/>
          </a:p>
        </p:txBody>
      </p:sp>
      <p:sp>
        <p:nvSpPr>
          <p:cNvPr id="181" name="Google Shape;181;p21"/>
          <p:cNvSpPr/>
          <p:nvPr/>
        </p:nvSpPr>
        <p:spPr>
          <a:xfrm rot="5400000">
            <a:off x="234525" y="5846875"/>
            <a:ext cx="227450" cy="181300"/>
          </a:xfrm>
          <a:prstGeom prst="flowChartExtract">
            <a:avLst/>
          </a:prstGeom>
          <a:solidFill>
            <a:srgbClr val="4A86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2476500" y="5788725"/>
            <a:ext cx="1076400" cy="297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0</a:t>
            </a:r>
            <a:endParaRPr/>
          </a:p>
        </p:txBody>
      </p:sp>
      <p:sp>
        <p:nvSpPr>
          <p:cNvPr id="183" name="Google Shape;183;p21"/>
          <p:cNvSpPr/>
          <p:nvPr/>
        </p:nvSpPr>
        <p:spPr>
          <a:xfrm rot="5400000">
            <a:off x="2558625" y="5854675"/>
            <a:ext cx="227450" cy="181300"/>
          </a:xfrm>
          <a:prstGeom prst="flowChartExtract">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4672000" y="5788725"/>
            <a:ext cx="1076400" cy="297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0</a:t>
            </a:r>
            <a:endParaRPr/>
          </a:p>
        </p:txBody>
      </p:sp>
      <p:sp>
        <p:nvSpPr>
          <p:cNvPr id="185" name="Google Shape;185;p21"/>
          <p:cNvSpPr/>
          <p:nvPr/>
        </p:nvSpPr>
        <p:spPr>
          <a:xfrm rot="5400000">
            <a:off x="4754125" y="5854675"/>
            <a:ext cx="227450" cy="181300"/>
          </a:xfrm>
          <a:prstGeom prst="flowChartExtract">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txBox="1"/>
          <p:nvPr/>
        </p:nvSpPr>
        <p:spPr>
          <a:xfrm>
            <a:off x="152400" y="6047100"/>
            <a:ext cx="1076400" cy="39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chemeClr val="dk1"/>
                </a:solidFill>
                <a:latin typeface="Nunito SemiBold"/>
                <a:ea typeface="Nunito SemiBold"/>
                <a:cs typeface="Nunito SemiBold"/>
                <a:sym typeface="Nunito SemiBold"/>
              </a:rPr>
              <a:t>Scheduled</a:t>
            </a:r>
            <a:endParaRPr/>
          </a:p>
        </p:txBody>
      </p:sp>
      <p:sp>
        <p:nvSpPr>
          <p:cNvPr id="187" name="Google Shape;187;p21"/>
          <p:cNvSpPr txBox="1"/>
          <p:nvPr/>
        </p:nvSpPr>
        <p:spPr>
          <a:xfrm>
            <a:off x="2412188" y="6047100"/>
            <a:ext cx="1076400" cy="39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chemeClr val="dk1"/>
                </a:solidFill>
                <a:latin typeface="Nunito SemiBold"/>
                <a:ea typeface="Nunito SemiBold"/>
                <a:cs typeface="Nunito SemiBold"/>
                <a:sym typeface="Nunito SemiBold"/>
              </a:rPr>
              <a:t>Completed</a:t>
            </a:r>
            <a:endParaRPr/>
          </a:p>
        </p:txBody>
      </p:sp>
      <p:sp>
        <p:nvSpPr>
          <p:cNvPr id="188" name="Google Shape;188;p21"/>
          <p:cNvSpPr txBox="1"/>
          <p:nvPr/>
        </p:nvSpPr>
        <p:spPr>
          <a:xfrm>
            <a:off x="4608175" y="6047100"/>
            <a:ext cx="1186200" cy="39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chemeClr val="dk1"/>
                </a:solidFill>
                <a:latin typeface="Nunito SemiBold"/>
                <a:ea typeface="Nunito SemiBold"/>
                <a:cs typeface="Nunito SemiBold"/>
                <a:sym typeface="Nunito SemiBold"/>
              </a:rPr>
              <a:t>Not Completed</a:t>
            </a:r>
            <a:endParaRPr/>
          </a:p>
        </p:txBody>
      </p:sp>
      <p:pic>
        <p:nvPicPr>
          <p:cNvPr id="189" name="Google Shape;189;p21" title="Chart"/>
          <p:cNvPicPr preferRelativeResize="0"/>
          <p:nvPr/>
        </p:nvPicPr>
        <p:blipFill>
          <a:blip r:embed="rId4">
            <a:alphaModFix/>
          </a:blip>
          <a:stretch>
            <a:fillRect/>
          </a:stretch>
        </p:blipFill>
        <p:spPr>
          <a:xfrm>
            <a:off x="152409" y="1072809"/>
            <a:ext cx="5669279" cy="4572000"/>
          </a:xfrm>
          <a:prstGeom prst="rect">
            <a:avLst/>
          </a:prstGeom>
          <a:noFill/>
          <a:ln cap="flat" cmpd="sng" w="9525">
            <a:solidFill>
              <a:srgbClr val="000000"/>
            </a:solidFill>
            <a:prstDash val="solid"/>
            <a:round/>
            <a:headEnd len="sm" w="sm" type="none"/>
            <a:tailEnd len="sm" w="sm" type="none"/>
          </a:ln>
        </p:spPr>
      </p:pic>
      <p:graphicFrame>
        <p:nvGraphicFramePr>
          <p:cNvPr id="190" name="Google Shape;190;p21"/>
          <p:cNvGraphicFramePr/>
          <p:nvPr/>
        </p:nvGraphicFramePr>
        <p:xfrm>
          <a:off x="6256075" y="1461400"/>
          <a:ext cx="3000000" cy="3000000"/>
        </p:xfrm>
        <a:graphic>
          <a:graphicData uri="http://schemas.openxmlformats.org/drawingml/2006/table">
            <a:tbl>
              <a:tblPr>
                <a:noFill/>
                <a:tableStyleId>{7B0D3B80-5853-4C51-A2F3-37321CFF75F0}</a:tableStyleId>
              </a:tblPr>
              <a:tblGrid>
                <a:gridCol w="2738100"/>
                <a:gridCol w="2830600"/>
              </a:tblGrid>
              <a:tr h="251450">
                <a:tc>
                  <a:txBody>
                    <a:bodyPr/>
                    <a:lstStyle/>
                    <a:p>
                      <a:pPr indent="0" lvl="0" marL="0" rtl="0" algn="l">
                        <a:lnSpc>
                          <a:spcPct val="115000"/>
                        </a:lnSpc>
                        <a:spcBef>
                          <a:spcPts val="0"/>
                        </a:spcBef>
                        <a:spcAft>
                          <a:spcPts val="0"/>
                        </a:spcAft>
                        <a:buNone/>
                      </a:pPr>
                      <a:r>
                        <a:rPr b="1" lang="en-US" sz="1000"/>
                        <a:t>Week 34</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i="1" lang="en-US" sz="1000">
                          <a:latin typeface="Nunito"/>
                          <a:ea typeface="Nunito"/>
                          <a:cs typeface="Nunito"/>
                          <a:sym typeface="Nunito"/>
                        </a:rPr>
                        <a:t>Reason Not Completed</a:t>
                      </a:r>
                      <a:endParaRPr i="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DFE4EC"/>
                    </a:solidFill>
                  </a:tcPr>
                </a:tc>
                <a:tc>
                  <a:txBody>
                    <a:bodyPr/>
                    <a:lstStyle/>
                    <a:p>
                      <a:pPr indent="0" lvl="0" marL="0" rtl="0" algn="l">
                        <a:lnSpc>
                          <a:spcPct val="115000"/>
                        </a:lnSpc>
                        <a:spcBef>
                          <a:spcPts val="0"/>
                        </a:spcBef>
                        <a:spcAft>
                          <a:spcPts val="0"/>
                        </a:spcAft>
                        <a:buNone/>
                      </a:pPr>
                      <a:r>
                        <a:rPr lang="en-US" sz="1000">
                          <a:solidFill>
                            <a:srgbClr val="FFFFFF"/>
                          </a:solidFill>
                          <a:latin typeface="Nunito"/>
                          <a:ea typeface="Nunito"/>
                          <a:cs typeface="Nunito"/>
                          <a:sym typeface="Nunito"/>
                        </a:rPr>
                        <a:t>COUNTA of KP Serial No</a:t>
                      </a:r>
                      <a:endParaRPr sz="1000">
                        <a:solidFill>
                          <a:srgbClr val="FFFFFF"/>
                        </a:solidFill>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8093B3"/>
                    </a:solidFill>
                  </a:tcPr>
                </a:tc>
              </a:tr>
              <a:tr h="251450">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Grand Total</a:t>
                      </a:r>
                      <a:endParaRPr b="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r>
            </a:tbl>
          </a:graphicData>
        </a:graphic>
      </p:graphicFrame>
      <p:graphicFrame>
        <p:nvGraphicFramePr>
          <p:cNvPr id="191" name="Google Shape;191;p21"/>
          <p:cNvGraphicFramePr/>
          <p:nvPr/>
        </p:nvGraphicFramePr>
        <p:xfrm>
          <a:off x="6232675" y="3748925"/>
          <a:ext cx="3000000" cy="3000000"/>
        </p:xfrm>
        <a:graphic>
          <a:graphicData uri="http://schemas.openxmlformats.org/drawingml/2006/table">
            <a:tbl>
              <a:tblPr>
                <a:noFill/>
                <a:tableStyleId>{7B0D3B80-5853-4C51-A2F3-37321CFF75F0}</a:tableStyleId>
              </a:tblPr>
              <a:tblGrid>
                <a:gridCol w="2738100"/>
                <a:gridCol w="2830600"/>
              </a:tblGrid>
              <a:tr h="251450">
                <a:tc>
                  <a:txBody>
                    <a:bodyPr/>
                    <a:lstStyle/>
                    <a:p>
                      <a:pPr indent="0" lvl="0" marL="0" rtl="0" algn="l">
                        <a:lnSpc>
                          <a:spcPct val="115000"/>
                        </a:lnSpc>
                        <a:spcBef>
                          <a:spcPts val="0"/>
                        </a:spcBef>
                        <a:spcAft>
                          <a:spcPts val="0"/>
                        </a:spcAft>
                        <a:buNone/>
                      </a:pPr>
                      <a:r>
                        <a:rPr b="1" lang="en-US" sz="1000"/>
                        <a:t>Week 35</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i="1" lang="en-US" sz="1000">
                          <a:latin typeface="Nunito"/>
                          <a:ea typeface="Nunito"/>
                          <a:cs typeface="Nunito"/>
                          <a:sym typeface="Nunito"/>
                        </a:rPr>
                        <a:t>Reason Not Completed</a:t>
                      </a:r>
                      <a:endParaRPr i="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DFE4EC"/>
                    </a:solidFill>
                  </a:tcPr>
                </a:tc>
                <a:tc>
                  <a:txBody>
                    <a:bodyPr/>
                    <a:lstStyle/>
                    <a:p>
                      <a:pPr indent="0" lvl="0" marL="0" rtl="0" algn="l">
                        <a:lnSpc>
                          <a:spcPct val="115000"/>
                        </a:lnSpc>
                        <a:spcBef>
                          <a:spcPts val="0"/>
                        </a:spcBef>
                        <a:spcAft>
                          <a:spcPts val="0"/>
                        </a:spcAft>
                        <a:buNone/>
                      </a:pPr>
                      <a:r>
                        <a:rPr lang="en-US" sz="1000">
                          <a:solidFill>
                            <a:srgbClr val="FFFFFF"/>
                          </a:solidFill>
                          <a:latin typeface="Nunito"/>
                          <a:ea typeface="Nunito"/>
                          <a:cs typeface="Nunito"/>
                          <a:sym typeface="Nunito"/>
                        </a:rPr>
                        <a:t>COUNTA of KP Serial No</a:t>
                      </a:r>
                      <a:endParaRPr sz="1000">
                        <a:solidFill>
                          <a:srgbClr val="FFFFFF"/>
                        </a:solidFill>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8093B3"/>
                    </a:solidFill>
                  </a:tcPr>
                </a:tc>
              </a:tr>
              <a:tr h="251450">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Grand Total</a:t>
                      </a:r>
                      <a:endParaRPr b="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r>
            </a:tbl>
          </a:graphicData>
        </a:graphic>
      </p:graphicFrame>
      <p:sp>
        <p:nvSpPr>
          <p:cNvPr id="192" name="Google Shape;192;p21"/>
          <p:cNvSpPr txBox="1"/>
          <p:nvPr/>
        </p:nvSpPr>
        <p:spPr>
          <a:xfrm>
            <a:off x="6256125" y="4795163"/>
            <a:ext cx="5568600" cy="94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n-US">
                <a:latin typeface="Nunito"/>
                <a:ea typeface="Nunito"/>
                <a:cs typeface="Nunito"/>
                <a:sym typeface="Nunito"/>
              </a:rPr>
              <a:t>No Scheduled Calibration on Week 35</a:t>
            </a:r>
            <a:endParaRPr>
              <a:latin typeface="Nunito"/>
              <a:ea typeface="Nunito"/>
              <a:cs typeface="Nunito"/>
              <a:sym typeface="Nunito"/>
            </a:endParaRPr>
          </a:p>
        </p:txBody>
      </p:sp>
      <p:sp>
        <p:nvSpPr>
          <p:cNvPr id="193" name="Google Shape;193;p21"/>
          <p:cNvSpPr txBox="1"/>
          <p:nvPr/>
        </p:nvSpPr>
        <p:spPr>
          <a:xfrm>
            <a:off x="6256125" y="2486638"/>
            <a:ext cx="5568600" cy="94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n-US">
                <a:latin typeface="Nunito"/>
                <a:ea typeface="Nunito"/>
                <a:cs typeface="Nunito"/>
                <a:sym typeface="Nunito"/>
              </a:rPr>
              <a:t>No Scheduled Calibration on Week 34</a:t>
            </a:r>
            <a:endParaRPr>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1161000" y="7186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Overall </a:t>
            </a:r>
            <a:r>
              <a:rPr lang="en-US"/>
              <a:t>Calibration</a:t>
            </a:r>
            <a:endParaRPr/>
          </a:p>
        </p:txBody>
      </p:sp>
      <p:sp>
        <p:nvSpPr>
          <p:cNvPr id="200" name="Google Shape;200;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01" name="Google Shape;201;p22"/>
          <p:cNvSpPr txBox="1"/>
          <p:nvPr/>
        </p:nvSpPr>
        <p:spPr>
          <a:xfrm>
            <a:off x="7437525" y="1072800"/>
            <a:ext cx="29910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Not Completed</a:t>
            </a:r>
            <a:r>
              <a:rPr b="1" lang="en-US" sz="1800"/>
              <a:t> Summary</a:t>
            </a:r>
            <a:endParaRPr b="1" sz="1800"/>
          </a:p>
        </p:txBody>
      </p:sp>
      <p:sp>
        <p:nvSpPr>
          <p:cNvPr id="202" name="Google Shape;202;p22"/>
          <p:cNvSpPr txBox="1"/>
          <p:nvPr/>
        </p:nvSpPr>
        <p:spPr>
          <a:xfrm>
            <a:off x="9844100" y="6078450"/>
            <a:ext cx="2347800" cy="33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800" u="sng">
                <a:solidFill>
                  <a:schemeClr val="hlink"/>
                </a:solidFill>
                <a:latin typeface="Nunito"/>
                <a:ea typeface="Nunito"/>
                <a:cs typeface="Nunito"/>
                <a:sym typeface="Nunito"/>
                <a:hlinkClick r:id="rId3"/>
              </a:rPr>
              <a:t>Source Data</a:t>
            </a:r>
            <a:endParaRPr sz="1800">
              <a:latin typeface="Nunito"/>
              <a:ea typeface="Nunito"/>
              <a:cs typeface="Nunito"/>
              <a:sym typeface="Nunito"/>
            </a:endParaRPr>
          </a:p>
        </p:txBody>
      </p:sp>
      <p:pic>
        <p:nvPicPr>
          <p:cNvPr id="203" name="Google Shape;203;p22" title="Chart"/>
          <p:cNvPicPr preferRelativeResize="0"/>
          <p:nvPr/>
        </p:nvPicPr>
        <p:blipFill>
          <a:blip r:embed="rId4">
            <a:alphaModFix/>
          </a:blip>
          <a:stretch>
            <a:fillRect/>
          </a:stretch>
        </p:blipFill>
        <p:spPr>
          <a:xfrm>
            <a:off x="152407" y="1072795"/>
            <a:ext cx="5669280" cy="4572000"/>
          </a:xfrm>
          <a:prstGeom prst="rect">
            <a:avLst/>
          </a:prstGeom>
          <a:noFill/>
          <a:ln cap="flat" cmpd="sng" w="9525">
            <a:solidFill>
              <a:srgbClr val="000000"/>
            </a:solidFill>
            <a:prstDash val="solid"/>
            <a:round/>
            <a:headEnd len="sm" w="sm" type="none"/>
            <a:tailEnd len="sm" w="sm" type="none"/>
          </a:ln>
        </p:spPr>
      </p:pic>
      <p:graphicFrame>
        <p:nvGraphicFramePr>
          <p:cNvPr id="204" name="Google Shape;204;p22"/>
          <p:cNvGraphicFramePr/>
          <p:nvPr/>
        </p:nvGraphicFramePr>
        <p:xfrm>
          <a:off x="6232675" y="1461400"/>
          <a:ext cx="3000000" cy="3000000"/>
        </p:xfrm>
        <a:graphic>
          <a:graphicData uri="http://schemas.openxmlformats.org/drawingml/2006/table">
            <a:tbl>
              <a:tblPr>
                <a:noFill/>
                <a:tableStyleId>{7B0D3B80-5853-4C51-A2F3-37321CFF75F0}</a:tableStyleId>
              </a:tblPr>
              <a:tblGrid>
                <a:gridCol w="2738100"/>
                <a:gridCol w="2830600"/>
              </a:tblGrid>
              <a:tr h="200025">
                <a:tc>
                  <a:txBody>
                    <a:bodyPr/>
                    <a:lstStyle/>
                    <a:p>
                      <a:pPr indent="0" lvl="0" marL="0" rtl="0" algn="l">
                        <a:lnSpc>
                          <a:spcPct val="115000"/>
                        </a:lnSpc>
                        <a:spcBef>
                          <a:spcPts val="0"/>
                        </a:spcBef>
                        <a:spcAft>
                          <a:spcPts val="0"/>
                        </a:spcAft>
                        <a:buNone/>
                      </a:pPr>
                      <a:r>
                        <a:rPr i="1" lang="en-US" sz="1000">
                          <a:latin typeface="Nunito"/>
                          <a:ea typeface="Nunito"/>
                          <a:cs typeface="Nunito"/>
                          <a:sym typeface="Nunito"/>
                        </a:rPr>
                        <a:t>Reason Not Completed</a:t>
                      </a:r>
                      <a:endParaRPr i="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DFE4EC"/>
                    </a:solidFill>
                  </a:tcPr>
                </a:tc>
                <a:tc>
                  <a:txBody>
                    <a:bodyPr/>
                    <a:lstStyle/>
                    <a:p>
                      <a:pPr indent="0" lvl="0" marL="0" rtl="0" algn="l">
                        <a:lnSpc>
                          <a:spcPct val="115000"/>
                        </a:lnSpc>
                        <a:spcBef>
                          <a:spcPts val="0"/>
                        </a:spcBef>
                        <a:spcAft>
                          <a:spcPts val="0"/>
                        </a:spcAft>
                        <a:buNone/>
                      </a:pPr>
                      <a:r>
                        <a:rPr lang="en-US" sz="1000">
                          <a:solidFill>
                            <a:srgbClr val="FFFFFF"/>
                          </a:solidFill>
                          <a:latin typeface="Nunito"/>
                          <a:ea typeface="Nunito"/>
                          <a:cs typeface="Nunito"/>
                          <a:sym typeface="Nunito"/>
                        </a:rPr>
                        <a:t>COUNTA of KP Serial No</a:t>
                      </a:r>
                      <a:endParaRPr sz="1000">
                        <a:solidFill>
                          <a:srgbClr val="FFFFFF"/>
                        </a:solidFill>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8093B3"/>
                    </a:solidFill>
                  </a:tcPr>
                </a:tc>
              </a:tr>
              <a:tr h="251450">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Shop Closed</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US" sz="1000">
                          <a:latin typeface="Nunito"/>
                          <a:ea typeface="Nunito"/>
                          <a:cs typeface="Nunito"/>
                          <a:sym typeface="Nunito"/>
                        </a:rPr>
                        <a:t>1</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3"/>
          <p:cNvSpPr txBox="1"/>
          <p:nvPr>
            <p:ph type="title"/>
          </p:nvPr>
        </p:nvSpPr>
        <p:spPr>
          <a:xfrm>
            <a:off x="1161000" y="7186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System Group Limited Initial Verification</a:t>
            </a:r>
            <a:endParaRPr/>
          </a:p>
        </p:txBody>
      </p:sp>
      <p:sp>
        <p:nvSpPr>
          <p:cNvPr id="211" name="Google Shape;211;p2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12" name="Google Shape;212;p23"/>
          <p:cNvSpPr txBox="1"/>
          <p:nvPr/>
        </p:nvSpPr>
        <p:spPr>
          <a:xfrm>
            <a:off x="9844100" y="6078450"/>
            <a:ext cx="2347800" cy="33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800" u="sng">
                <a:solidFill>
                  <a:schemeClr val="hlink"/>
                </a:solidFill>
                <a:latin typeface="Nunito"/>
                <a:ea typeface="Nunito"/>
                <a:cs typeface="Nunito"/>
                <a:sym typeface="Nunito"/>
                <a:hlinkClick r:id="rId3"/>
              </a:rPr>
              <a:t>Source Data</a:t>
            </a:r>
            <a:endParaRPr sz="1800">
              <a:latin typeface="Nunito"/>
              <a:ea typeface="Nunito"/>
              <a:cs typeface="Nunito"/>
              <a:sym typeface="Nunito"/>
            </a:endParaRPr>
          </a:p>
        </p:txBody>
      </p:sp>
      <p:sp>
        <p:nvSpPr>
          <p:cNvPr id="213" name="Google Shape;213;p23"/>
          <p:cNvSpPr/>
          <p:nvPr/>
        </p:nvSpPr>
        <p:spPr>
          <a:xfrm>
            <a:off x="152400" y="5780925"/>
            <a:ext cx="1076400" cy="297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0</a:t>
            </a:r>
            <a:endParaRPr/>
          </a:p>
        </p:txBody>
      </p:sp>
      <p:sp>
        <p:nvSpPr>
          <p:cNvPr id="214" name="Google Shape;214;p23"/>
          <p:cNvSpPr/>
          <p:nvPr/>
        </p:nvSpPr>
        <p:spPr>
          <a:xfrm rot="5400000">
            <a:off x="234525" y="5846875"/>
            <a:ext cx="227450" cy="181300"/>
          </a:xfrm>
          <a:prstGeom prst="flowChartExtract">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p:nvPr/>
        </p:nvSpPr>
        <p:spPr>
          <a:xfrm>
            <a:off x="2476500" y="5788725"/>
            <a:ext cx="1076400" cy="297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0</a:t>
            </a:r>
            <a:endParaRPr/>
          </a:p>
        </p:txBody>
      </p:sp>
      <p:sp>
        <p:nvSpPr>
          <p:cNvPr id="216" name="Google Shape;216;p23"/>
          <p:cNvSpPr/>
          <p:nvPr/>
        </p:nvSpPr>
        <p:spPr>
          <a:xfrm rot="5400000">
            <a:off x="2558625" y="5854675"/>
            <a:ext cx="227450" cy="181300"/>
          </a:xfrm>
          <a:prstGeom prst="flowChartExtract">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p:nvPr/>
        </p:nvSpPr>
        <p:spPr>
          <a:xfrm>
            <a:off x="4672000" y="5788725"/>
            <a:ext cx="1076400" cy="297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0</a:t>
            </a:r>
            <a:endParaRPr/>
          </a:p>
        </p:txBody>
      </p:sp>
      <p:sp>
        <p:nvSpPr>
          <p:cNvPr id="218" name="Google Shape;218;p23"/>
          <p:cNvSpPr/>
          <p:nvPr/>
        </p:nvSpPr>
        <p:spPr>
          <a:xfrm rot="5400000">
            <a:off x="4754125" y="5854675"/>
            <a:ext cx="227450" cy="181300"/>
          </a:xfrm>
          <a:prstGeom prst="flowChartExtract">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txBox="1"/>
          <p:nvPr/>
        </p:nvSpPr>
        <p:spPr>
          <a:xfrm>
            <a:off x="152400" y="6047100"/>
            <a:ext cx="1076400" cy="39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chemeClr val="dk1"/>
                </a:solidFill>
                <a:latin typeface="Nunito SemiBold"/>
                <a:ea typeface="Nunito SemiBold"/>
                <a:cs typeface="Nunito SemiBold"/>
                <a:sym typeface="Nunito SemiBold"/>
              </a:rPr>
              <a:t>Scheduled</a:t>
            </a:r>
            <a:endParaRPr/>
          </a:p>
        </p:txBody>
      </p:sp>
      <p:sp>
        <p:nvSpPr>
          <p:cNvPr id="220" name="Google Shape;220;p23"/>
          <p:cNvSpPr txBox="1"/>
          <p:nvPr/>
        </p:nvSpPr>
        <p:spPr>
          <a:xfrm>
            <a:off x="2412188" y="6047100"/>
            <a:ext cx="1076400" cy="39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chemeClr val="dk1"/>
                </a:solidFill>
                <a:latin typeface="Nunito SemiBold"/>
                <a:ea typeface="Nunito SemiBold"/>
                <a:cs typeface="Nunito SemiBold"/>
                <a:sym typeface="Nunito SemiBold"/>
              </a:rPr>
              <a:t>Completed</a:t>
            </a:r>
            <a:endParaRPr/>
          </a:p>
        </p:txBody>
      </p:sp>
      <p:sp>
        <p:nvSpPr>
          <p:cNvPr id="221" name="Google Shape;221;p23"/>
          <p:cNvSpPr txBox="1"/>
          <p:nvPr/>
        </p:nvSpPr>
        <p:spPr>
          <a:xfrm>
            <a:off x="4588450" y="6047100"/>
            <a:ext cx="1205700" cy="39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chemeClr val="dk1"/>
                </a:solidFill>
                <a:latin typeface="Nunito SemiBold"/>
                <a:ea typeface="Nunito SemiBold"/>
                <a:cs typeface="Nunito SemiBold"/>
                <a:sym typeface="Nunito SemiBold"/>
              </a:rPr>
              <a:t>Not Completed</a:t>
            </a:r>
            <a:endParaRPr/>
          </a:p>
        </p:txBody>
      </p:sp>
      <p:pic>
        <p:nvPicPr>
          <p:cNvPr id="222" name="Google Shape;222;p23" title="Chart"/>
          <p:cNvPicPr preferRelativeResize="0"/>
          <p:nvPr/>
        </p:nvPicPr>
        <p:blipFill>
          <a:blip r:embed="rId4">
            <a:alphaModFix/>
          </a:blip>
          <a:stretch>
            <a:fillRect/>
          </a:stretch>
        </p:blipFill>
        <p:spPr>
          <a:xfrm>
            <a:off x="152407" y="1072795"/>
            <a:ext cx="5669279" cy="4571999"/>
          </a:xfrm>
          <a:prstGeom prst="rect">
            <a:avLst/>
          </a:prstGeom>
          <a:noFill/>
          <a:ln cap="flat" cmpd="sng" w="9525">
            <a:solidFill>
              <a:srgbClr val="000000"/>
            </a:solidFill>
            <a:prstDash val="solid"/>
            <a:round/>
            <a:headEnd len="sm" w="sm" type="none"/>
            <a:tailEnd len="sm" w="sm" type="none"/>
          </a:ln>
        </p:spPr>
      </p:pic>
      <p:sp>
        <p:nvSpPr>
          <p:cNvPr id="223" name="Google Shape;223;p23"/>
          <p:cNvSpPr txBox="1"/>
          <p:nvPr/>
        </p:nvSpPr>
        <p:spPr>
          <a:xfrm>
            <a:off x="7437525" y="1072800"/>
            <a:ext cx="29910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Not Completed Summary</a:t>
            </a:r>
            <a:endParaRPr b="1" sz="1800"/>
          </a:p>
        </p:txBody>
      </p:sp>
      <p:sp>
        <p:nvSpPr>
          <p:cNvPr id="224" name="Google Shape;224;p23"/>
          <p:cNvSpPr txBox="1"/>
          <p:nvPr/>
        </p:nvSpPr>
        <p:spPr>
          <a:xfrm>
            <a:off x="6232725" y="4660813"/>
            <a:ext cx="5568600" cy="94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n-US">
                <a:latin typeface="Nunito"/>
                <a:ea typeface="Nunito"/>
                <a:cs typeface="Nunito"/>
                <a:sym typeface="Nunito"/>
              </a:rPr>
              <a:t>No Scheduled System Group Verification and Sealing on Week 35</a:t>
            </a:r>
            <a:endParaRPr>
              <a:latin typeface="Nunito"/>
              <a:ea typeface="Nunito"/>
              <a:cs typeface="Nunito"/>
              <a:sym typeface="Nunito"/>
            </a:endParaRPr>
          </a:p>
        </p:txBody>
      </p:sp>
      <p:graphicFrame>
        <p:nvGraphicFramePr>
          <p:cNvPr id="225" name="Google Shape;225;p23"/>
          <p:cNvGraphicFramePr/>
          <p:nvPr/>
        </p:nvGraphicFramePr>
        <p:xfrm>
          <a:off x="6232725" y="1461400"/>
          <a:ext cx="3000000" cy="3000000"/>
        </p:xfrm>
        <a:graphic>
          <a:graphicData uri="http://schemas.openxmlformats.org/drawingml/2006/table">
            <a:tbl>
              <a:tblPr>
                <a:noFill/>
                <a:tableStyleId>{7B0D3B80-5853-4C51-A2F3-37321CFF75F0}</a:tableStyleId>
              </a:tblPr>
              <a:tblGrid>
                <a:gridCol w="2738100"/>
                <a:gridCol w="2830600"/>
              </a:tblGrid>
              <a:tr h="251450">
                <a:tc>
                  <a:txBody>
                    <a:bodyPr/>
                    <a:lstStyle/>
                    <a:p>
                      <a:pPr indent="0" lvl="0" marL="0" rtl="0" algn="l">
                        <a:lnSpc>
                          <a:spcPct val="115000"/>
                        </a:lnSpc>
                        <a:spcBef>
                          <a:spcPts val="0"/>
                        </a:spcBef>
                        <a:spcAft>
                          <a:spcPts val="0"/>
                        </a:spcAft>
                        <a:buNone/>
                      </a:pPr>
                      <a:r>
                        <a:rPr b="1" lang="en-US" sz="1000"/>
                        <a:t>Week 34</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i="1" lang="en-US" sz="1000">
                          <a:latin typeface="Nunito"/>
                          <a:ea typeface="Nunito"/>
                          <a:cs typeface="Nunito"/>
                          <a:sym typeface="Nunito"/>
                        </a:rPr>
                        <a:t>Reason Not Completed</a:t>
                      </a:r>
                      <a:endParaRPr i="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DFE4EC"/>
                    </a:solidFill>
                  </a:tcPr>
                </a:tc>
                <a:tc>
                  <a:txBody>
                    <a:bodyPr/>
                    <a:lstStyle/>
                    <a:p>
                      <a:pPr indent="0" lvl="0" marL="0" rtl="0" algn="l">
                        <a:lnSpc>
                          <a:spcPct val="115000"/>
                        </a:lnSpc>
                        <a:spcBef>
                          <a:spcPts val="0"/>
                        </a:spcBef>
                        <a:spcAft>
                          <a:spcPts val="0"/>
                        </a:spcAft>
                        <a:buNone/>
                      </a:pPr>
                      <a:r>
                        <a:rPr lang="en-US" sz="1000">
                          <a:solidFill>
                            <a:srgbClr val="FFFFFF"/>
                          </a:solidFill>
                          <a:latin typeface="Nunito"/>
                          <a:ea typeface="Nunito"/>
                          <a:cs typeface="Nunito"/>
                          <a:sym typeface="Nunito"/>
                        </a:rPr>
                        <a:t>COUNTA of KP S/N</a:t>
                      </a:r>
                      <a:endParaRPr sz="1000">
                        <a:solidFill>
                          <a:srgbClr val="FFFFFF"/>
                        </a:solidFill>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8093B3"/>
                    </a:solidFill>
                  </a:tcPr>
                </a:tc>
              </a:tr>
              <a:tr h="251450">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Grand Total</a:t>
                      </a:r>
                      <a:endParaRPr b="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r>
            </a:tbl>
          </a:graphicData>
        </a:graphic>
      </p:graphicFrame>
      <p:sp>
        <p:nvSpPr>
          <p:cNvPr id="226" name="Google Shape;226;p23"/>
          <p:cNvSpPr txBox="1"/>
          <p:nvPr/>
        </p:nvSpPr>
        <p:spPr>
          <a:xfrm>
            <a:off x="6232725" y="2478013"/>
            <a:ext cx="5568600" cy="94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n-US">
                <a:latin typeface="Nunito"/>
                <a:ea typeface="Nunito"/>
                <a:cs typeface="Nunito"/>
                <a:sym typeface="Nunito"/>
              </a:rPr>
              <a:t>No Scheduled System Group Verification and Sealing on Week 34</a:t>
            </a:r>
            <a:endParaRPr>
              <a:latin typeface="Nunito"/>
              <a:ea typeface="Nunito"/>
              <a:cs typeface="Nunito"/>
              <a:sym typeface="Nunito"/>
            </a:endParaRPr>
          </a:p>
        </p:txBody>
      </p:sp>
      <p:graphicFrame>
        <p:nvGraphicFramePr>
          <p:cNvPr id="227" name="Google Shape;227;p23"/>
          <p:cNvGraphicFramePr/>
          <p:nvPr/>
        </p:nvGraphicFramePr>
        <p:xfrm>
          <a:off x="6232725" y="3731675"/>
          <a:ext cx="3000000" cy="3000000"/>
        </p:xfrm>
        <a:graphic>
          <a:graphicData uri="http://schemas.openxmlformats.org/drawingml/2006/table">
            <a:tbl>
              <a:tblPr>
                <a:noFill/>
                <a:tableStyleId>{7B0D3B80-5853-4C51-A2F3-37321CFF75F0}</a:tableStyleId>
              </a:tblPr>
              <a:tblGrid>
                <a:gridCol w="2738100"/>
                <a:gridCol w="2830600"/>
              </a:tblGrid>
              <a:tr h="251450">
                <a:tc>
                  <a:txBody>
                    <a:bodyPr/>
                    <a:lstStyle/>
                    <a:p>
                      <a:pPr indent="0" lvl="0" marL="0" rtl="0" algn="l">
                        <a:lnSpc>
                          <a:spcPct val="115000"/>
                        </a:lnSpc>
                        <a:spcBef>
                          <a:spcPts val="0"/>
                        </a:spcBef>
                        <a:spcAft>
                          <a:spcPts val="0"/>
                        </a:spcAft>
                        <a:buNone/>
                      </a:pPr>
                      <a:r>
                        <a:rPr b="1" lang="en-US" sz="1000"/>
                        <a:t>Week 35</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i="1" lang="en-US" sz="1000">
                          <a:latin typeface="Nunito"/>
                          <a:ea typeface="Nunito"/>
                          <a:cs typeface="Nunito"/>
                          <a:sym typeface="Nunito"/>
                        </a:rPr>
                        <a:t>Reason Not Completed</a:t>
                      </a:r>
                      <a:endParaRPr i="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DFE4EC"/>
                    </a:solidFill>
                  </a:tcPr>
                </a:tc>
                <a:tc>
                  <a:txBody>
                    <a:bodyPr/>
                    <a:lstStyle/>
                    <a:p>
                      <a:pPr indent="0" lvl="0" marL="0" rtl="0" algn="l">
                        <a:lnSpc>
                          <a:spcPct val="115000"/>
                        </a:lnSpc>
                        <a:spcBef>
                          <a:spcPts val="0"/>
                        </a:spcBef>
                        <a:spcAft>
                          <a:spcPts val="0"/>
                        </a:spcAft>
                        <a:buNone/>
                      </a:pPr>
                      <a:r>
                        <a:rPr lang="en-US" sz="1000">
                          <a:solidFill>
                            <a:srgbClr val="FFFFFF"/>
                          </a:solidFill>
                          <a:latin typeface="Nunito"/>
                          <a:ea typeface="Nunito"/>
                          <a:cs typeface="Nunito"/>
                          <a:sym typeface="Nunito"/>
                        </a:rPr>
                        <a:t>COUNTA of KP S/N</a:t>
                      </a:r>
                      <a:endParaRPr sz="1000">
                        <a:solidFill>
                          <a:srgbClr val="FFFFFF"/>
                        </a:solidFill>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8093B3"/>
                    </a:solidFill>
                  </a:tcPr>
                </a:tc>
              </a:tr>
              <a:tr h="251450">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Grand Total</a:t>
                      </a:r>
                      <a:endParaRPr b="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4"/>
          <p:cNvSpPr txBox="1"/>
          <p:nvPr>
            <p:ph type="title"/>
          </p:nvPr>
        </p:nvSpPr>
        <p:spPr>
          <a:xfrm>
            <a:off x="1161000" y="7186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Overall System Group Limited Initial Verification</a:t>
            </a:r>
            <a:endParaRPr/>
          </a:p>
        </p:txBody>
      </p:sp>
      <p:sp>
        <p:nvSpPr>
          <p:cNvPr id="234" name="Google Shape;234;p2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35" name="Google Shape;235;p24"/>
          <p:cNvSpPr txBox="1"/>
          <p:nvPr/>
        </p:nvSpPr>
        <p:spPr>
          <a:xfrm>
            <a:off x="7437525" y="1072800"/>
            <a:ext cx="29910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Not Completed Summary</a:t>
            </a:r>
            <a:endParaRPr b="1" sz="1800"/>
          </a:p>
        </p:txBody>
      </p:sp>
      <p:sp>
        <p:nvSpPr>
          <p:cNvPr id="236" name="Google Shape;236;p24"/>
          <p:cNvSpPr txBox="1"/>
          <p:nvPr/>
        </p:nvSpPr>
        <p:spPr>
          <a:xfrm>
            <a:off x="9844100" y="6078450"/>
            <a:ext cx="2347800" cy="33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800" u="sng">
                <a:solidFill>
                  <a:schemeClr val="hlink"/>
                </a:solidFill>
                <a:latin typeface="Nunito"/>
                <a:ea typeface="Nunito"/>
                <a:cs typeface="Nunito"/>
                <a:sym typeface="Nunito"/>
                <a:hlinkClick r:id="rId3"/>
              </a:rPr>
              <a:t>Source Data</a:t>
            </a:r>
            <a:endParaRPr sz="1800">
              <a:latin typeface="Nunito"/>
              <a:ea typeface="Nunito"/>
              <a:cs typeface="Nunito"/>
              <a:sym typeface="Nunito"/>
            </a:endParaRPr>
          </a:p>
        </p:txBody>
      </p:sp>
      <p:pic>
        <p:nvPicPr>
          <p:cNvPr id="237" name="Google Shape;237;p24" title="Chart"/>
          <p:cNvPicPr preferRelativeResize="0"/>
          <p:nvPr/>
        </p:nvPicPr>
        <p:blipFill>
          <a:blip r:embed="rId4">
            <a:alphaModFix/>
          </a:blip>
          <a:stretch>
            <a:fillRect/>
          </a:stretch>
        </p:blipFill>
        <p:spPr>
          <a:xfrm>
            <a:off x="152405" y="1072800"/>
            <a:ext cx="5669279" cy="4572000"/>
          </a:xfrm>
          <a:prstGeom prst="rect">
            <a:avLst/>
          </a:prstGeom>
          <a:noFill/>
          <a:ln cap="flat" cmpd="sng" w="9525">
            <a:solidFill>
              <a:srgbClr val="000000"/>
            </a:solidFill>
            <a:prstDash val="solid"/>
            <a:round/>
            <a:headEnd len="sm" w="sm" type="none"/>
            <a:tailEnd len="sm" w="sm" type="none"/>
          </a:ln>
        </p:spPr>
      </p:pic>
      <p:graphicFrame>
        <p:nvGraphicFramePr>
          <p:cNvPr id="238" name="Google Shape;238;p24"/>
          <p:cNvGraphicFramePr/>
          <p:nvPr/>
        </p:nvGraphicFramePr>
        <p:xfrm>
          <a:off x="6232675" y="1461400"/>
          <a:ext cx="3000000" cy="3000000"/>
        </p:xfrm>
        <a:graphic>
          <a:graphicData uri="http://schemas.openxmlformats.org/drawingml/2006/table">
            <a:tbl>
              <a:tblPr>
                <a:noFill/>
                <a:tableStyleId>{7B0D3B80-5853-4C51-A2F3-37321CFF75F0}</a:tableStyleId>
              </a:tblPr>
              <a:tblGrid>
                <a:gridCol w="2738100"/>
                <a:gridCol w="2830600"/>
              </a:tblGrid>
              <a:tr h="209550">
                <a:tc>
                  <a:txBody>
                    <a:bodyPr/>
                    <a:lstStyle/>
                    <a:p>
                      <a:pPr indent="0" lvl="0" marL="0" rtl="0" algn="l">
                        <a:lnSpc>
                          <a:spcPct val="115000"/>
                        </a:lnSpc>
                        <a:spcBef>
                          <a:spcPts val="0"/>
                        </a:spcBef>
                        <a:spcAft>
                          <a:spcPts val="0"/>
                        </a:spcAft>
                        <a:buNone/>
                      </a:pPr>
                      <a:r>
                        <a:rPr i="1" lang="en-US" sz="1000">
                          <a:latin typeface="Nunito"/>
                          <a:ea typeface="Nunito"/>
                          <a:cs typeface="Nunito"/>
                          <a:sym typeface="Nunito"/>
                        </a:rPr>
                        <a:t>Reason Not Completed</a:t>
                      </a:r>
                      <a:endParaRPr i="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DFE4EC"/>
                    </a:solidFill>
                  </a:tcPr>
                </a:tc>
                <a:tc>
                  <a:txBody>
                    <a:bodyPr/>
                    <a:lstStyle/>
                    <a:p>
                      <a:pPr indent="0" lvl="0" marL="0" rtl="0" algn="l">
                        <a:lnSpc>
                          <a:spcPct val="115000"/>
                        </a:lnSpc>
                        <a:spcBef>
                          <a:spcPts val="0"/>
                        </a:spcBef>
                        <a:spcAft>
                          <a:spcPts val="0"/>
                        </a:spcAft>
                        <a:buNone/>
                      </a:pPr>
                      <a:r>
                        <a:rPr lang="en-US" sz="1000">
                          <a:solidFill>
                            <a:srgbClr val="FFFFFF"/>
                          </a:solidFill>
                          <a:latin typeface="Nunito"/>
                          <a:ea typeface="Nunito"/>
                          <a:cs typeface="Nunito"/>
                          <a:sym typeface="Nunito"/>
                        </a:rPr>
                        <a:t>COUNTA of KP S/N</a:t>
                      </a:r>
                      <a:endParaRPr sz="1000">
                        <a:solidFill>
                          <a:srgbClr val="FFFFFF"/>
                        </a:solidFill>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8093B3"/>
                    </a:solidFill>
                  </a:tcPr>
                </a:tc>
              </a:tr>
              <a:tr h="251450">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Grand Total</a:t>
                      </a:r>
                      <a:endParaRPr b="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5"/>
          <p:cNvSpPr txBox="1"/>
          <p:nvPr>
            <p:ph type="title"/>
          </p:nvPr>
        </p:nvSpPr>
        <p:spPr>
          <a:xfrm>
            <a:off x="1161000" y="7186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Initial Weights and Measures Verification</a:t>
            </a:r>
            <a:endParaRPr/>
          </a:p>
        </p:txBody>
      </p:sp>
      <p:sp>
        <p:nvSpPr>
          <p:cNvPr id="245" name="Google Shape;245;p2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46" name="Google Shape;246;p25"/>
          <p:cNvSpPr txBox="1"/>
          <p:nvPr/>
        </p:nvSpPr>
        <p:spPr>
          <a:xfrm>
            <a:off x="7437525" y="1072800"/>
            <a:ext cx="29910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Not Completed</a:t>
            </a:r>
            <a:r>
              <a:rPr b="1" lang="en-US" sz="1800"/>
              <a:t> Summary</a:t>
            </a:r>
            <a:endParaRPr b="1" sz="1800"/>
          </a:p>
        </p:txBody>
      </p:sp>
      <p:sp>
        <p:nvSpPr>
          <p:cNvPr id="247" name="Google Shape;247;p25"/>
          <p:cNvSpPr txBox="1"/>
          <p:nvPr/>
        </p:nvSpPr>
        <p:spPr>
          <a:xfrm>
            <a:off x="9844100" y="6078450"/>
            <a:ext cx="2347800" cy="33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800" u="sng">
                <a:solidFill>
                  <a:schemeClr val="hlink"/>
                </a:solidFill>
                <a:latin typeface="Nunito"/>
                <a:ea typeface="Nunito"/>
                <a:cs typeface="Nunito"/>
                <a:sym typeface="Nunito"/>
                <a:hlinkClick r:id="rId3"/>
              </a:rPr>
              <a:t>Source Data</a:t>
            </a:r>
            <a:endParaRPr sz="1800">
              <a:latin typeface="Nunito"/>
              <a:ea typeface="Nunito"/>
              <a:cs typeface="Nunito"/>
              <a:sym typeface="Nunito"/>
            </a:endParaRPr>
          </a:p>
        </p:txBody>
      </p:sp>
      <p:sp>
        <p:nvSpPr>
          <p:cNvPr id="248" name="Google Shape;248;p25"/>
          <p:cNvSpPr/>
          <p:nvPr/>
        </p:nvSpPr>
        <p:spPr>
          <a:xfrm>
            <a:off x="152400" y="5780925"/>
            <a:ext cx="1076400" cy="297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0</a:t>
            </a:r>
            <a:endParaRPr/>
          </a:p>
        </p:txBody>
      </p:sp>
      <p:sp>
        <p:nvSpPr>
          <p:cNvPr id="249" name="Google Shape;249;p25"/>
          <p:cNvSpPr/>
          <p:nvPr/>
        </p:nvSpPr>
        <p:spPr>
          <a:xfrm rot="5400000">
            <a:off x="234525" y="5846875"/>
            <a:ext cx="227450" cy="181300"/>
          </a:xfrm>
          <a:prstGeom prst="flowChartExtract">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a:off x="2476500" y="5788725"/>
            <a:ext cx="1076400" cy="297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0</a:t>
            </a:r>
            <a:endParaRPr/>
          </a:p>
        </p:txBody>
      </p:sp>
      <p:sp>
        <p:nvSpPr>
          <p:cNvPr id="251" name="Google Shape;251;p25"/>
          <p:cNvSpPr/>
          <p:nvPr/>
        </p:nvSpPr>
        <p:spPr>
          <a:xfrm rot="5400000">
            <a:off x="2558625" y="5854675"/>
            <a:ext cx="227450" cy="181300"/>
          </a:xfrm>
          <a:prstGeom prst="flowChartExtract">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4672000" y="5788725"/>
            <a:ext cx="1076400" cy="297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0</a:t>
            </a:r>
            <a:endParaRPr/>
          </a:p>
        </p:txBody>
      </p:sp>
      <p:sp>
        <p:nvSpPr>
          <p:cNvPr id="253" name="Google Shape;253;p25"/>
          <p:cNvSpPr/>
          <p:nvPr/>
        </p:nvSpPr>
        <p:spPr>
          <a:xfrm rot="5400000">
            <a:off x="4754125" y="5854675"/>
            <a:ext cx="227450" cy="181300"/>
          </a:xfrm>
          <a:prstGeom prst="flowChartExtract">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5"/>
          <p:cNvSpPr txBox="1"/>
          <p:nvPr/>
        </p:nvSpPr>
        <p:spPr>
          <a:xfrm>
            <a:off x="152400" y="6047100"/>
            <a:ext cx="1076400" cy="39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chemeClr val="dk1"/>
                </a:solidFill>
                <a:latin typeface="Nunito SemiBold"/>
                <a:ea typeface="Nunito SemiBold"/>
                <a:cs typeface="Nunito SemiBold"/>
                <a:sym typeface="Nunito SemiBold"/>
              </a:rPr>
              <a:t>Scheduled</a:t>
            </a:r>
            <a:endParaRPr/>
          </a:p>
        </p:txBody>
      </p:sp>
      <p:sp>
        <p:nvSpPr>
          <p:cNvPr id="255" name="Google Shape;255;p25"/>
          <p:cNvSpPr txBox="1"/>
          <p:nvPr/>
        </p:nvSpPr>
        <p:spPr>
          <a:xfrm>
            <a:off x="2412188" y="6047100"/>
            <a:ext cx="1076400" cy="39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chemeClr val="dk1"/>
                </a:solidFill>
                <a:latin typeface="Nunito SemiBold"/>
                <a:ea typeface="Nunito SemiBold"/>
                <a:cs typeface="Nunito SemiBold"/>
                <a:sym typeface="Nunito SemiBold"/>
              </a:rPr>
              <a:t>Completed</a:t>
            </a:r>
            <a:endParaRPr/>
          </a:p>
        </p:txBody>
      </p:sp>
      <p:sp>
        <p:nvSpPr>
          <p:cNvPr id="256" name="Google Shape;256;p25"/>
          <p:cNvSpPr txBox="1"/>
          <p:nvPr/>
        </p:nvSpPr>
        <p:spPr>
          <a:xfrm>
            <a:off x="4568700" y="6047100"/>
            <a:ext cx="1179600" cy="39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chemeClr val="dk1"/>
                </a:solidFill>
                <a:latin typeface="Nunito SemiBold"/>
                <a:ea typeface="Nunito SemiBold"/>
                <a:cs typeface="Nunito SemiBold"/>
                <a:sym typeface="Nunito SemiBold"/>
              </a:rPr>
              <a:t>Not Completed</a:t>
            </a:r>
            <a:endParaRPr/>
          </a:p>
        </p:txBody>
      </p:sp>
      <p:pic>
        <p:nvPicPr>
          <p:cNvPr id="257" name="Google Shape;257;p25" title="Chart"/>
          <p:cNvPicPr preferRelativeResize="0"/>
          <p:nvPr/>
        </p:nvPicPr>
        <p:blipFill>
          <a:blip r:embed="rId4">
            <a:alphaModFix/>
          </a:blip>
          <a:stretch>
            <a:fillRect/>
          </a:stretch>
        </p:blipFill>
        <p:spPr>
          <a:xfrm>
            <a:off x="152404" y="1072795"/>
            <a:ext cx="5669279" cy="4572001"/>
          </a:xfrm>
          <a:prstGeom prst="rect">
            <a:avLst/>
          </a:prstGeom>
          <a:noFill/>
          <a:ln cap="flat" cmpd="sng" w="9525">
            <a:solidFill>
              <a:srgbClr val="000000"/>
            </a:solidFill>
            <a:prstDash val="solid"/>
            <a:round/>
            <a:headEnd len="sm" w="sm" type="none"/>
            <a:tailEnd len="sm" w="sm" type="none"/>
          </a:ln>
        </p:spPr>
      </p:pic>
      <p:graphicFrame>
        <p:nvGraphicFramePr>
          <p:cNvPr id="258" name="Google Shape;258;p25"/>
          <p:cNvGraphicFramePr/>
          <p:nvPr/>
        </p:nvGraphicFramePr>
        <p:xfrm>
          <a:off x="6232675" y="1461400"/>
          <a:ext cx="3000000" cy="3000000"/>
        </p:xfrm>
        <a:graphic>
          <a:graphicData uri="http://schemas.openxmlformats.org/drawingml/2006/table">
            <a:tbl>
              <a:tblPr>
                <a:noFill/>
                <a:tableStyleId>{7B0D3B80-5853-4C51-A2F3-37321CFF75F0}</a:tableStyleId>
              </a:tblPr>
              <a:tblGrid>
                <a:gridCol w="2738100"/>
                <a:gridCol w="2830600"/>
              </a:tblGrid>
              <a:tr h="251450">
                <a:tc>
                  <a:txBody>
                    <a:bodyPr/>
                    <a:lstStyle/>
                    <a:p>
                      <a:pPr indent="0" lvl="0" marL="0" rtl="0" algn="l">
                        <a:lnSpc>
                          <a:spcPct val="115000"/>
                        </a:lnSpc>
                        <a:spcBef>
                          <a:spcPts val="0"/>
                        </a:spcBef>
                        <a:spcAft>
                          <a:spcPts val="0"/>
                        </a:spcAft>
                        <a:buNone/>
                      </a:pPr>
                      <a:r>
                        <a:rPr b="1" lang="en-US" sz="1000"/>
                        <a:t>Week 34</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i="1" lang="en-US" sz="1000">
                          <a:latin typeface="Nunito"/>
                          <a:ea typeface="Nunito"/>
                          <a:cs typeface="Nunito"/>
                          <a:sym typeface="Nunito"/>
                        </a:rPr>
                        <a:t>Reason Not Completed</a:t>
                      </a:r>
                      <a:endParaRPr i="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DFE4EC"/>
                    </a:solidFill>
                  </a:tcPr>
                </a:tc>
                <a:tc>
                  <a:txBody>
                    <a:bodyPr/>
                    <a:lstStyle/>
                    <a:p>
                      <a:pPr indent="0" lvl="0" marL="0" rtl="0" algn="l">
                        <a:lnSpc>
                          <a:spcPct val="115000"/>
                        </a:lnSpc>
                        <a:spcBef>
                          <a:spcPts val="0"/>
                        </a:spcBef>
                        <a:spcAft>
                          <a:spcPts val="0"/>
                        </a:spcAft>
                        <a:buNone/>
                      </a:pPr>
                      <a:r>
                        <a:rPr lang="en-US" sz="1000">
                          <a:solidFill>
                            <a:srgbClr val="FFFFFF"/>
                          </a:solidFill>
                          <a:latin typeface="Nunito"/>
                          <a:ea typeface="Nunito"/>
                          <a:cs typeface="Nunito"/>
                          <a:sym typeface="Nunito"/>
                        </a:rPr>
                        <a:t>COUNTA of KP Serial No</a:t>
                      </a:r>
                      <a:endParaRPr sz="1000">
                        <a:solidFill>
                          <a:srgbClr val="FFFFFF"/>
                        </a:solidFill>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8093B3"/>
                    </a:solidFill>
                  </a:tcPr>
                </a:tc>
              </a:tr>
              <a:tr h="251450">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Grand Total</a:t>
                      </a:r>
                      <a:endParaRPr b="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r>
            </a:tbl>
          </a:graphicData>
        </a:graphic>
      </p:graphicFrame>
      <p:graphicFrame>
        <p:nvGraphicFramePr>
          <p:cNvPr id="259" name="Google Shape;259;p25"/>
          <p:cNvGraphicFramePr/>
          <p:nvPr/>
        </p:nvGraphicFramePr>
        <p:xfrm>
          <a:off x="6276675" y="3731675"/>
          <a:ext cx="3000000" cy="3000000"/>
        </p:xfrm>
        <a:graphic>
          <a:graphicData uri="http://schemas.openxmlformats.org/drawingml/2006/table">
            <a:tbl>
              <a:tblPr>
                <a:noFill/>
                <a:tableStyleId>{7B0D3B80-5853-4C51-A2F3-37321CFF75F0}</a:tableStyleId>
              </a:tblPr>
              <a:tblGrid>
                <a:gridCol w="2738100"/>
                <a:gridCol w="2830600"/>
              </a:tblGrid>
              <a:tr h="251450">
                <a:tc>
                  <a:txBody>
                    <a:bodyPr/>
                    <a:lstStyle/>
                    <a:p>
                      <a:pPr indent="0" lvl="0" marL="0" rtl="0" algn="l">
                        <a:lnSpc>
                          <a:spcPct val="115000"/>
                        </a:lnSpc>
                        <a:spcBef>
                          <a:spcPts val="0"/>
                        </a:spcBef>
                        <a:spcAft>
                          <a:spcPts val="0"/>
                        </a:spcAft>
                        <a:buNone/>
                      </a:pPr>
                      <a:r>
                        <a:rPr b="1" lang="en-US" sz="1000"/>
                        <a:t>Week 35</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i="1" lang="en-US" sz="1000">
                          <a:latin typeface="Nunito"/>
                          <a:ea typeface="Nunito"/>
                          <a:cs typeface="Nunito"/>
                          <a:sym typeface="Nunito"/>
                        </a:rPr>
                        <a:t>Reason Not Completed</a:t>
                      </a:r>
                      <a:endParaRPr i="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DFE4EC"/>
                    </a:solidFill>
                  </a:tcPr>
                </a:tc>
                <a:tc>
                  <a:txBody>
                    <a:bodyPr/>
                    <a:lstStyle/>
                    <a:p>
                      <a:pPr indent="0" lvl="0" marL="0" rtl="0" algn="l">
                        <a:lnSpc>
                          <a:spcPct val="115000"/>
                        </a:lnSpc>
                        <a:spcBef>
                          <a:spcPts val="0"/>
                        </a:spcBef>
                        <a:spcAft>
                          <a:spcPts val="0"/>
                        </a:spcAft>
                        <a:buNone/>
                      </a:pPr>
                      <a:r>
                        <a:rPr lang="en-US" sz="1000">
                          <a:solidFill>
                            <a:srgbClr val="FFFFFF"/>
                          </a:solidFill>
                          <a:latin typeface="Nunito"/>
                          <a:ea typeface="Nunito"/>
                          <a:cs typeface="Nunito"/>
                          <a:sym typeface="Nunito"/>
                        </a:rPr>
                        <a:t>COUNTA of KP Serial No</a:t>
                      </a:r>
                      <a:endParaRPr sz="1000">
                        <a:solidFill>
                          <a:srgbClr val="FFFFFF"/>
                        </a:solidFill>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8093B3"/>
                    </a:solidFill>
                  </a:tcPr>
                </a:tc>
              </a:tr>
              <a:tr h="251450">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Grand Total</a:t>
                      </a:r>
                      <a:endParaRPr b="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r>
            </a:tbl>
          </a:graphicData>
        </a:graphic>
      </p:graphicFrame>
      <p:sp>
        <p:nvSpPr>
          <p:cNvPr id="260" name="Google Shape;260;p25"/>
          <p:cNvSpPr txBox="1"/>
          <p:nvPr/>
        </p:nvSpPr>
        <p:spPr>
          <a:xfrm>
            <a:off x="6256075" y="2486650"/>
            <a:ext cx="5568600" cy="94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n-US">
                <a:latin typeface="Nunito"/>
                <a:ea typeface="Nunito"/>
                <a:cs typeface="Nunito"/>
                <a:sym typeface="Nunito"/>
              </a:rPr>
              <a:t>No Scheduled W&amp;M on Week 34</a:t>
            </a:r>
            <a:endParaRPr>
              <a:latin typeface="Nunito"/>
              <a:ea typeface="Nunito"/>
              <a:cs typeface="Nunito"/>
              <a:sym typeface="Nunito"/>
            </a:endParaRPr>
          </a:p>
        </p:txBody>
      </p:sp>
      <p:sp>
        <p:nvSpPr>
          <p:cNvPr id="261" name="Google Shape;261;p25"/>
          <p:cNvSpPr txBox="1"/>
          <p:nvPr/>
        </p:nvSpPr>
        <p:spPr>
          <a:xfrm>
            <a:off x="6232725" y="4739675"/>
            <a:ext cx="5568600" cy="94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n-US">
                <a:latin typeface="Nunito"/>
                <a:ea typeface="Nunito"/>
                <a:cs typeface="Nunito"/>
                <a:sym typeface="Nunito"/>
              </a:rPr>
              <a:t>No Scheduled W&amp;M on Week 35</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6"/>
          <p:cNvSpPr txBox="1"/>
          <p:nvPr>
            <p:ph type="title"/>
          </p:nvPr>
        </p:nvSpPr>
        <p:spPr>
          <a:xfrm>
            <a:off x="1161000" y="7186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Overall Initial Weights and Measures Verification</a:t>
            </a:r>
            <a:endParaRPr/>
          </a:p>
        </p:txBody>
      </p:sp>
      <p:sp>
        <p:nvSpPr>
          <p:cNvPr id="268" name="Google Shape;268;p26"/>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69" name="Google Shape;269;p26"/>
          <p:cNvSpPr txBox="1"/>
          <p:nvPr/>
        </p:nvSpPr>
        <p:spPr>
          <a:xfrm>
            <a:off x="7437525" y="1072800"/>
            <a:ext cx="29910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Not Completed Summary</a:t>
            </a:r>
            <a:endParaRPr b="1" sz="1800"/>
          </a:p>
        </p:txBody>
      </p:sp>
      <p:sp>
        <p:nvSpPr>
          <p:cNvPr id="270" name="Google Shape;270;p26"/>
          <p:cNvSpPr txBox="1"/>
          <p:nvPr/>
        </p:nvSpPr>
        <p:spPr>
          <a:xfrm>
            <a:off x="9844100" y="6078450"/>
            <a:ext cx="2347800" cy="33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800" u="sng">
                <a:solidFill>
                  <a:schemeClr val="hlink"/>
                </a:solidFill>
                <a:latin typeface="Nunito"/>
                <a:ea typeface="Nunito"/>
                <a:cs typeface="Nunito"/>
                <a:sym typeface="Nunito"/>
                <a:hlinkClick r:id="rId3"/>
              </a:rPr>
              <a:t>Source Data</a:t>
            </a:r>
            <a:endParaRPr sz="1800">
              <a:latin typeface="Nunito"/>
              <a:ea typeface="Nunito"/>
              <a:cs typeface="Nunito"/>
              <a:sym typeface="Nunito"/>
            </a:endParaRPr>
          </a:p>
        </p:txBody>
      </p:sp>
      <p:pic>
        <p:nvPicPr>
          <p:cNvPr id="271" name="Google Shape;271;p26" title="Chart"/>
          <p:cNvPicPr preferRelativeResize="0"/>
          <p:nvPr/>
        </p:nvPicPr>
        <p:blipFill>
          <a:blip r:embed="rId4">
            <a:alphaModFix/>
          </a:blip>
          <a:stretch>
            <a:fillRect/>
          </a:stretch>
        </p:blipFill>
        <p:spPr>
          <a:xfrm>
            <a:off x="152403" y="1072800"/>
            <a:ext cx="5669280" cy="4572000"/>
          </a:xfrm>
          <a:prstGeom prst="rect">
            <a:avLst/>
          </a:prstGeom>
          <a:noFill/>
          <a:ln cap="flat" cmpd="sng" w="9525">
            <a:solidFill>
              <a:srgbClr val="000000"/>
            </a:solidFill>
            <a:prstDash val="solid"/>
            <a:round/>
            <a:headEnd len="sm" w="sm" type="none"/>
            <a:tailEnd len="sm" w="sm" type="none"/>
          </a:ln>
        </p:spPr>
      </p:pic>
      <p:graphicFrame>
        <p:nvGraphicFramePr>
          <p:cNvPr id="272" name="Google Shape;272;p26"/>
          <p:cNvGraphicFramePr/>
          <p:nvPr/>
        </p:nvGraphicFramePr>
        <p:xfrm>
          <a:off x="6232675" y="1461400"/>
          <a:ext cx="3000000" cy="3000000"/>
        </p:xfrm>
        <a:graphic>
          <a:graphicData uri="http://schemas.openxmlformats.org/drawingml/2006/table">
            <a:tbl>
              <a:tblPr>
                <a:noFill/>
                <a:tableStyleId>{7B0D3B80-5853-4C51-A2F3-37321CFF75F0}</a:tableStyleId>
              </a:tblPr>
              <a:tblGrid>
                <a:gridCol w="2738100"/>
                <a:gridCol w="2830600"/>
              </a:tblGrid>
              <a:tr h="209550">
                <a:tc>
                  <a:txBody>
                    <a:bodyPr/>
                    <a:lstStyle/>
                    <a:p>
                      <a:pPr indent="0" lvl="0" marL="0" rtl="0" algn="l">
                        <a:lnSpc>
                          <a:spcPct val="115000"/>
                        </a:lnSpc>
                        <a:spcBef>
                          <a:spcPts val="0"/>
                        </a:spcBef>
                        <a:spcAft>
                          <a:spcPts val="0"/>
                        </a:spcAft>
                        <a:buNone/>
                      </a:pPr>
                      <a:r>
                        <a:rPr i="1" lang="en-US" sz="1000">
                          <a:latin typeface="Nunito"/>
                          <a:ea typeface="Nunito"/>
                          <a:cs typeface="Nunito"/>
                          <a:sym typeface="Nunito"/>
                        </a:rPr>
                        <a:t>Reason Not Completed</a:t>
                      </a:r>
                      <a:endParaRPr i="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DFE4EC"/>
                    </a:solidFill>
                  </a:tcPr>
                </a:tc>
                <a:tc>
                  <a:txBody>
                    <a:bodyPr/>
                    <a:lstStyle/>
                    <a:p>
                      <a:pPr indent="0" lvl="0" marL="0" rtl="0" algn="l">
                        <a:lnSpc>
                          <a:spcPct val="115000"/>
                        </a:lnSpc>
                        <a:spcBef>
                          <a:spcPts val="0"/>
                        </a:spcBef>
                        <a:spcAft>
                          <a:spcPts val="0"/>
                        </a:spcAft>
                        <a:buNone/>
                      </a:pPr>
                      <a:r>
                        <a:rPr lang="en-US" sz="1000">
                          <a:solidFill>
                            <a:srgbClr val="FFFFFF"/>
                          </a:solidFill>
                          <a:latin typeface="Nunito"/>
                          <a:ea typeface="Nunito"/>
                          <a:cs typeface="Nunito"/>
                          <a:sym typeface="Nunito"/>
                        </a:rPr>
                        <a:t>COUNTA of KP Serial No</a:t>
                      </a:r>
                      <a:endParaRPr sz="1000">
                        <a:solidFill>
                          <a:srgbClr val="FFFFFF"/>
                        </a:solidFill>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8093B3"/>
                    </a:solidFill>
                  </a:tcPr>
                </a:tc>
              </a:tr>
              <a:tr h="251450">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Grand Total</a:t>
                      </a:r>
                      <a:endParaRPr b="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7"/>
          <p:cNvSpPr txBox="1"/>
          <p:nvPr>
            <p:ph type="title"/>
          </p:nvPr>
        </p:nvSpPr>
        <p:spPr>
          <a:xfrm>
            <a:off x="1161000" y="7186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3 Month Verification</a:t>
            </a:r>
            <a:endParaRPr/>
          </a:p>
        </p:txBody>
      </p:sp>
      <p:sp>
        <p:nvSpPr>
          <p:cNvPr id="279" name="Google Shape;279;p27"/>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80" name="Google Shape;280;p27"/>
          <p:cNvSpPr txBox="1"/>
          <p:nvPr/>
        </p:nvSpPr>
        <p:spPr>
          <a:xfrm>
            <a:off x="7437525" y="1072800"/>
            <a:ext cx="29910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Not Completed</a:t>
            </a:r>
            <a:r>
              <a:rPr b="1" lang="en-US" sz="1800"/>
              <a:t> Summary</a:t>
            </a:r>
            <a:endParaRPr b="1" sz="1800"/>
          </a:p>
        </p:txBody>
      </p:sp>
      <p:sp>
        <p:nvSpPr>
          <p:cNvPr id="281" name="Google Shape;281;p27"/>
          <p:cNvSpPr txBox="1"/>
          <p:nvPr/>
        </p:nvSpPr>
        <p:spPr>
          <a:xfrm>
            <a:off x="9844100" y="6078450"/>
            <a:ext cx="2347800" cy="33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800" u="sng">
                <a:solidFill>
                  <a:schemeClr val="hlink"/>
                </a:solidFill>
                <a:latin typeface="Nunito"/>
                <a:ea typeface="Nunito"/>
                <a:cs typeface="Nunito"/>
                <a:sym typeface="Nunito"/>
                <a:hlinkClick r:id="rId3"/>
              </a:rPr>
              <a:t>Source Data</a:t>
            </a:r>
            <a:endParaRPr sz="1800">
              <a:latin typeface="Nunito"/>
              <a:ea typeface="Nunito"/>
              <a:cs typeface="Nunito"/>
              <a:sym typeface="Nunito"/>
            </a:endParaRPr>
          </a:p>
        </p:txBody>
      </p:sp>
      <p:sp>
        <p:nvSpPr>
          <p:cNvPr id="282" name="Google Shape;282;p27"/>
          <p:cNvSpPr/>
          <p:nvPr/>
        </p:nvSpPr>
        <p:spPr>
          <a:xfrm>
            <a:off x="152400" y="5780925"/>
            <a:ext cx="1076400" cy="297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0</a:t>
            </a:r>
            <a:endParaRPr/>
          </a:p>
        </p:txBody>
      </p:sp>
      <p:sp>
        <p:nvSpPr>
          <p:cNvPr id="283" name="Google Shape;283;p27"/>
          <p:cNvSpPr/>
          <p:nvPr/>
        </p:nvSpPr>
        <p:spPr>
          <a:xfrm rot="5400000">
            <a:off x="234525" y="5846875"/>
            <a:ext cx="227450" cy="181300"/>
          </a:xfrm>
          <a:prstGeom prst="flowChartExtract">
            <a:avLst/>
          </a:prstGeom>
          <a:solidFill>
            <a:srgbClr val="4A86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2476500" y="5788725"/>
            <a:ext cx="1076400" cy="297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0</a:t>
            </a:r>
            <a:endParaRPr/>
          </a:p>
        </p:txBody>
      </p:sp>
      <p:sp>
        <p:nvSpPr>
          <p:cNvPr id="285" name="Google Shape;285;p27"/>
          <p:cNvSpPr/>
          <p:nvPr/>
        </p:nvSpPr>
        <p:spPr>
          <a:xfrm rot="5400000">
            <a:off x="2558625" y="5854675"/>
            <a:ext cx="227450" cy="181300"/>
          </a:xfrm>
          <a:prstGeom prst="flowChartExtract">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a:off x="4672000" y="5788725"/>
            <a:ext cx="1076400" cy="2976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0</a:t>
            </a:r>
            <a:endParaRPr/>
          </a:p>
        </p:txBody>
      </p:sp>
      <p:sp>
        <p:nvSpPr>
          <p:cNvPr id="287" name="Google Shape;287;p27"/>
          <p:cNvSpPr/>
          <p:nvPr/>
        </p:nvSpPr>
        <p:spPr>
          <a:xfrm rot="5400000">
            <a:off x="4754125" y="5854675"/>
            <a:ext cx="227450" cy="181300"/>
          </a:xfrm>
          <a:prstGeom prst="flowChartExtract">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txBox="1"/>
          <p:nvPr/>
        </p:nvSpPr>
        <p:spPr>
          <a:xfrm>
            <a:off x="152400" y="6047100"/>
            <a:ext cx="1076400" cy="39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chemeClr val="dk1"/>
                </a:solidFill>
                <a:latin typeface="Nunito SemiBold"/>
                <a:ea typeface="Nunito SemiBold"/>
                <a:cs typeface="Nunito SemiBold"/>
                <a:sym typeface="Nunito SemiBold"/>
              </a:rPr>
              <a:t>Scheduled</a:t>
            </a:r>
            <a:endParaRPr/>
          </a:p>
        </p:txBody>
      </p:sp>
      <p:sp>
        <p:nvSpPr>
          <p:cNvPr id="289" name="Google Shape;289;p27"/>
          <p:cNvSpPr txBox="1"/>
          <p:nvPr/>
        </p:nvSpPr>
        <p:spPr>
          <a:xfrm>
            <a:off x="2412188" y="6047100"/>
            <a:ext cx="1076400" cy="39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chemeClr val="dk1"/>
                </a:solidFill>
                <a:latin typeface="Nunito SemiBold"/>
                <a:ea typeface="Nunito SemiBold"/>
                <a:cs typeface="Nunito SemiBold"/>
                <a:sym typeface="Nunito SemiBold"/>
              </a:rPr>
              <a:t>Completed</a:t>
            </a:r>
            <a:endParaRPr/>
          </a:p>
        </p:txBody>
      </p:sp>
      <p:sp>
        <p:nvSpPr>
          <p:cNvPr id="290" name="Google Shape;290;p27"/>
          <p:cNvSpPr txBox="1"/>
          <p:nvPr/>
        </p:nvSpPr>
        <p:spPr>
          <a:xfrm>
            <a:off x="4598325" y="6047100"/>
            <a:ext cx="1196100" cy="39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solidFill>
                  <a:schemeClr val="dk1"/>
                </a:solidFill>
                <a:latin typeface="Nunito SemiBold"/>
                <a:ea typeface="Nunito SemiBold"/>
                <a:cs typeface="Nunito SemiBold"/>
                <a:sym typeface="Nunito SemiBold"/>
              </a:rPr>
              <a:t>Not Completed</a:t>
            </a:r>
            <a:endParaRPr/>
          </a:p>
        </p:txBody>
      </p:sp>
      <p:pic>
        <p:nvPicPr>
          <p:cNvPr id="291" name="Google Shape;291;p27" title="Chart"/>
          <p:cNvPicPr preferRelativeResize="0"/>
          <p:nvPr/>
        </p:nvPicPr>
        <p:blipFill>
          <a:blip r:embed="rId4">
            <a:alphaModFix/>
          </a:blip>
          <a:stretch>
            <a:fillRect/>
          </a:stretch>
        </p:blipFill>
        <p:spPr>
          <a:xfrm>
            <a:off x="152409" y="1072803"/>
            <a:ext cx="5669279" cy="4571999"/>
          </a:xfrm>
          <a:prstGeom prst="rect">
            <a:avLst/>
          </a:prstGeom>
          <a:noFill/>
          <a:ln cap="flat" cmpd="sng" w="9525">
            <a:solidFill>
              <a:srgbClr val="000000"/>
            </a:solidFill>
            <a:prstDash val="solid"/>
            <a:round/>
            <a:headEnd len="sm" w="sm" type="none"/>
            <a:tailEnd len="sm" w="sm" type="none"/>
          </a:ln>
        </p:spPr>
      </p:pic>
      <p:graphicFrame>
        <p:nvGraphicFramePr>
          <p:cNvPr id="292" name="Google Shape;292;p27"/>
          <p:cNvGraphicFramePr/>
          <p:nvPr/>
        </p:nvGraphicFramePr>
        <p:xfrm>
          <a:off x="6276675" y="3731675"/>
          <a:ext cx="3000000" cy="3000000"/>
        </p:xfrm>
        <a:graphic>
          <a:graphicData uri="http://schemas.openxmlformats.org/drawingml/2006/table">
            <a:tbl>
              <a:tblPr>
                <a:noFill/>
                <a:tableStyleId>{7B0D3B80-5853-4C51-A2F3-37321CFF75F0}</a:tableStyleId>
              </a:tblPr>
              <a:tblGrid>
                <a:gridCol w="2738100"/>
                <a:gridCol w="2830600"/>
              </a:tblGrid>
              <a:tr h="251450">
                <a:tc>
                  <a:txBody>
                    <a:bodyPr/>
                    <a:lstStyle/>
                    <a:p>
                      <a:pPr indent="0" lvl="0" marL="0" rtl="0" algn="l">
                        <a:lnSpc>
                          <a:spcPct val="115000"/>
                        </a:lnSpc>
                        <a:spcBef>
                          <a:spcPts val="0"/>
                        </a:spcBef>
                        <a:spcAft>
                          <a:spcPts val="0"/>
                        </a:spcAft>
                        <a:buNone/>
                      </a:pPr>
                      <a:r>
                        <a:rPr b="1" lang="en-US" sz="1000"/>
                        <a:t>Week 35</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i="1" lang="en-US" sz="1000">
                          <a:latin typeface="Nunito"/>
                          <a:ea typeface="Nunito"/>
                          <a:cs typeface="Nunito"/>
                          <a:sym typeface="Nunito"/>
                        </a:rPr>
                        <a:t>Reason Not Completed</a:t>
                      </a:r>
                      <a:endParaRPr i="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DFE4EC"/>
                    </a:solidFill>
                  </a:tcPr>
                </a:tc>
                <a:tc>
                  <a:txBody>
                    <a:bodyPr/>
                    <a:lstStyle/>
                    <a:p>
                      <a:pPr indent="0" lvl="0" marL="0" rtl="0" algn="l">
                        <a:lnSpc>
                          <a:spcPct val="115000"/>
                        </a:lnSpc>
                        <a:spcBef>
                          <a:spcPts val="0"/>
                        </a:spcBef>
                        <a:spcAft>
                          <a:spcPts val="0"/>
                        </a:spcAft>
                        <a:buNone/>
                      </a:pPr>
                      <a:r>
                        <a:rPr lang="en-US" sz="1000">
                          <a:solidFill>
                            <a:srgbClr val="FFFFFF"/>
                          </a:solidFill>
                          <a:latin typeface="Nunito"/>
                          <a:ea typeface="Nunito"/>
                          <a:cs typeface="Nunito"/>
                          <a:sym typeface="Nunito"/>
                        </a:rPr>
                        <a:t>COUNTA of KP Serial No</a:t>
                      </a:r>
                      <a:endParaRPr sz="1000">
                        <a:solidFill>
                          <a:srgbClr val="FFFFFF"/>
                        </a:solidFill>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8093B3"/>
                    </a:solidFill>
                  </a:tcPr>
                </a:tc>
              </a:tr>
              <a:tr h="251450">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Grand Total</a:t>
                      </a:r>
                      <a:endParaRPr b="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r>
            </a:tbl>
          </a:graphicData>
        </a:graphic>
      </p:graphicFrame>
      <p:graphicFrame>
        <p:nvGraphicFramePr>
          <p:cNvPr id="293" name="Google Shape;293;p27"/>
          <p:cNvGraphicFramePr/>
          <p:nvPr/>
        </p:nvGraphicFramePr>
        <p:xfrm>
          <a:off x="6232675" y="1435200"/>
          <a:ext cx="3000000" cy="3000000"/>
        </p:xfrm>
        <a:graphic>
          <a:graphicData uri="http://schemas.openxmlformats.org/drawingml/2006/table">
            <a:tbl>
              <a:tblPr>
                <a:noFill/>
                <a:tableStyleId>{7B0D3B80-5853-4C51-A2F3-37321CFF75F0}</a:tableStyleId>
              </a:tblPr>
              <a:tblGrid>
                <a:gridCol w="2738075"/>
                <a:gridCol w="2830625"/>
              </a:tblGrid>
              <a:tr h="251450">
                <a:tc>
                  <a:txBody>
                    <a:bodyPr/>
                    <a:lstStyle/>
                    <a:p>
                      <a:pPr indent="0" lvl="0" marL="0" rtl="0" algn="l">
                        <a:lnSpc>
                          <a:spcPct val="115000"/>
                        </a:lnSpc>
                        <a:spcBef>
                          <a:spcPts val="0"/>
                        </a:spcBef>
                        <a:spcAft>
                          <a:spcPts val="0"/>
                        </a:spcAft>
                        <a:buNone/>
                      </a:pPr>
                      <a:r>
                        <a:rPr b="1" lang="en-US" sz="1000"/>
                        <a:t>Week 34</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9550">
                <a:tc>
                  <a:txBody>
                    <a:bodyPr/>
                    <a:lstStyle/>
                    <a:p>
                      <a:pPr indent="0" lvl="0" marL="0" rtl="0" algn="l">
                        <a:lnSpc>
                          <a:spcPct val="115000"/>
                        </a:lnSpc>
                        <a:spcBef>
                          <a:spcPts val="0"/>
                        </a:spcBef>
                        <a:spcAft>
                          <a:spcPts val="0"/>
                        </a:spcAft>
                        <a:buNone/>
                      </a:pPr>
                      <a:r>
                        <a:rPr i="1" lang="en-US" sz="1000">
                          <a:latin typeface="Nunito"/>
                          <a:ea typeface="Nunito"/>
                          <a:cs typeface="Nunito"/>
                          <a:sym typeface="Nunito"/>
                        </a:rPr>
                        <a:t>Reason Not Completed</a:t>
                      </a:r>
                      <a:endParaRPr i="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DFE4EC"/>
                    </a:solidFill>
                  </a:tcPr>
                </a:tc>
                <a:tc>
                  <a:txBody>
                    <a:bodyPr/>
                    <a:lstStyle/>
                    <a:p>
                      <a:pPr indent="0" lvl="0" marL="0" rtl="0" algn="l">
                        <a:lnSpc>
                          <a:spcPct val="115000"/>
                        </a:lnSpc>
                        <a:spcBef>
                          <a:spcPts val="0"/>
                        </a:spcBef>
                        <a:spcAft>
                          <a:spcPts val="0"/>
                        </a:spcAft>
                        <a:buNone/>
                      </a:pPr>
                      <a:r>
                        <a:rPr lang="en-US" sz="1000">
                          <a:solidFill>
                            <a:srgbClr val="FFFFFF"/>
                          </a:solidFill>
                          <a:latin typeface="Nunito"/>
                          <a:ea typeface="Nunito"/>
                          <a:cs typeface="Nunito"/>
                          <a:sym typeface="Nunito"/>
                        </a:rPr>
                        <a:t>COUNTA of KP Serial No</a:t>
                      </a:r>
                      <a:endParaRPr sz="1000">
                        <a:solidFill>
                          <a:srgbClr val="FFFFFF"/>
                        </a:solidFill>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8093B3"/>
                    </a:solidFill>
                  </a:tcPr>
                </a:tc>
              </a:tr>
              <a:tr h="251450">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Grand Total</a:t>
                      </a:r>
                      <a:endParaRPr b="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r>
            </a:tbl>
          </a:graphicData>
        </a:graphic>
      </p:graphicFrame>
      <p:sp>
        <p:nvSpPr>
          <p:cNvPr id="294" name="Google Shape;294;p27"/>
          <p:cNvSpPr txBox="1"/>
          <p:nvPr/>
        </p:nvSpPr>
        <p:spPr>
          <a:xfrm>
            <a:off x="6232725" y="4660813"/>
            <a:ext cx="5568600" cy="94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n-US">
                <a:latin typeface="Nunito"/>
                <a:ea typeface="Nunito"/>
                <a:cs typeface="Nunito"/>
                <a:sym typeface="Nunito"/>
              </a:rPr>
              <a:t>No Scheduled 3 Month Verification on Week 35</a:t>
            </a:r>
            <a:endParaRPr>
              <a:latin typeface="Nunito"/>
              <a:ea typeface="Nunito"/>
              <a:cs typeface="Nunito"/>
              <a:sym typeface="Nunito"/>
            </a:endParaRPr>
          </a:p>
        </p:txBody>
      </p:sp>
      <p:sp>
        <p:nvSpPr>
          <p:cNvPr id="295" name="Google Shape;295;p27"/>
          <p:cNvSpPr txBox="1"/>
          <p:nvPr/>
        </p:nvSpPr>
        <p:spPr>
          <a:xfrm>
            <a:off x="6232725" y="2336438"/>
            <a:ext cx="5568600" cy="94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n-US">
                <a:latin typeface="Nunito"/>
                <a:ea typeface="Nunito"/>
                <a:cs typeface="Nunito"/>
                <a:sym typeface="Nunito"/>
              </a:rPr>
              <a:t>No Scheduled 3 Month Verification on Week 34</a:t>
            </a:r>
            <a:endParaRPr>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8"/>
          <p:cNvSpPr txBox="1"/>
          <p:nvPr>
            <p:ph type="title"/>
          </p:nvPr>
        </p:nvSpPr>
        <p:spPr>
          <a:xfrm>
            <a:off x="1161000" y="7186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Overall 3 Month Verification</a:t>
            </a:r>
            <a:endParaRPr/>
          </a:p>
        </p:txBody>
      </p:sp>
      <p:sp>
        <p:nvSpPr>
          <p:cNvPr id="302" name="Google Shape;302;p28"/>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03" name="Google Shape;303;p28"/>
          <p:cNvSpPr txBox="1"/>
          <p:nvPr/>
        </p:nvSpPr>
        <p:spPr>
          <a:xfrm>
            <a:off x="7437525" y="1072800"/>
            <a:ext cx="29910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800">
                <a:solidFill>
                  <a:schemeClr val="dk1"/>
                </a:solidFill>
              </a:rPr>
              <a:t>Not Completed Summary</a:t>
            </a:r>
            <a:endParaRPr b="1" sz="1800"/>
          </a:p>
        </p:txBody>
      </p:sp>
      <p:sp>
        <p:nvSpPr>
          <p:cNvPr id="304" name="Google Shape;304;p28"/>
          <p:cNvSpPr txBox="1"/>
          <p:nvPr/>
        </p:nvSpPr>
        <p:spPr>
          <a:xfrm>
            <a:off x="9844100" y="6078450"/>
            <a:ext cx="2347800" cy="33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800" u="sng">
                <a:solidFill>
                  <a:schemeClr val="hlink"/>
                </a:solidFill>
                <a:latin typeface="Nunito"/>
                <a:ea typeface="Nunito"/>
                <a:cs typeface="Nunito"/>
                <a:sym typeface="Nunito"/>
                <a:hlinkClick r:id="rId3"/>
              </a:rPr>
              <a:t>Source Data</a:t>
            </a:r>
            <a:endParaRPr sz="1800">
              <a:latin typeface="Nunito"/>
              <a:ea typeface="Nunito"/>
              <a:cs typeface="Nunito"/>
              <a:sym typeface="Nunito"/>
            </a:endParaRPr>
          </a:p>
        </p:txBody>
      </p:sp>
      <p:pic>
        <p:nvPicPr>
          <p:cNvPr id="305" name="Google Shape;305;p28" title="Chart"/>
          <p:cNvPicPr preferRelativeResize="0"/>
          <p:nvPr/>
        </p:nvPicPr>
        <p:blipFill>
          <a:blip r:embed="rId4">
            <a:alphaModFix/>
          </a:blip>
          <a:stretch>
            <a:fillRect/>
          </a:stretch>
        </p:blipFill>
        <p:spPr>
          <a:xfrm>
            <a:off x="152400" y="1072810"/>
            <a:ext cx="5669279" cy="4572000"/>
          </a:xfrm>
          <a:prstGeom prst="rect">
            <a:avLst/>
          </a:prstGeom>
          <a:noFill/>
          <a:ln cap="flat" cmpd="sng" w="9525">
            <a:solidFill>
              <a:srgbClr val="000000"/>
            </a:solidFill>
            <a:prstDash val="solid"/>
            <a:round/>
            <a:headEnd len="sm" w="sm" type="none"/>
            <a:tailEnd len="sm" w="sm" type="none"/>
          </a:ln>
        </p:spPr>
      </p:pic>
      <p:graphicFrame>
        <p:nvGraphicFramePr>
          <p:cNvPr id="306" name="Google Shape;306;p28"/>
          <p:cNvGraphicFramePr/>
          <p:nvPr/>
        </p:nvGraphicFramePr>
        <p:xfrm>
          <a:off x="6232675" y="1475688"/>
          <a:ext cx="3000000" cy="3000000"/>
        </p:xfrm>
        <a:graphic>
          <a:graphicData uri="http://schemas.openxmlformats.org/drawingml/2006/table">
            <a:tbl>
              <a:tblPr>
                <a:noFill/>
                <a:tableStyleId>{7B0D3B80-5853-4C51-A2F3-37321CFF75F0}</a:tableStyleId>
              </a:tblPr>
              <a:tblGrid>
                <a:gridCol w="2738100"/>
                <a:gridCol w="2830600"/>
              </a:tblGrid>
              <a:tr h="209550">
                <a:tc>
                  <a:txBody>
                    <a:bodyPr/>
                    <a:lstStyle/>
                    <a:p>
                      <a:pPr indent="0" lvl="0" marL="0" rtl="0" algn="l">
                        <a:lnSpc>
                          <a:spcPct val="115000"/>
                        </a:lnSpc>
                        <a:spcBef>
                          <a:spcPts val="0"/>
                        </a:spcBef>
                        <a:spcAft>
                          <a:spcPts val="0"/>
                        </a:spcAft>
                        <a:buNone/>
                      </a:pPr>
                      <a:r>
                        <a:rPr i="1" lang="en-US" sz="1000">
                          <a:latin typeface="Nunito"/>
                          <a:ea typeface="Nunito"/>
                          <a:cs typeface="Nunito"/>
                          <a:sym typeface="Nunito"/>
                        </a:rPr>
                        <a:t>Reason Not Completed</a:t>
                      </a:r>
                      <a:endParaRPr i="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8093B3"/>
                      </a:solidFill>
                      <a:prstDash val="solid"/>
                      <a:round/>
                      <a:headEnd len="sm" w="sm" type="none"/>
                      <a:tailEnd len="sm" w="sm" type="none"/>
                    </a:lnB>
                    <a:solidFill>
                      <a:srgbClr val="DFE4EC"/>
                    </a:solidFill>
                  </a:tcPr>
                </a:tc>
                <a:tc>
                  <a:txBody>
                    <a:bodyPr/>
                    <a:lstStyle/>
                    <a:p>
                      <a:pPr indent="0" lvl="0" marL="0" rtl="0" algn="l">
                        <a:lnSpc>
                          <a:spcPct val="115000"/>
                        </a:lnSpc>
                        <a:spcBef>
                          <a:spcPts val="0"/>
                        </a:spcBef>
                        <a:spcAft>
                          <a:spcPts val="0"/>
                        </a:spcAft>
                        <a:buNone/>
                      </a:pPr>
                      <a:r>
                        <a:rPr lang="en-US" sz="1000">
                          <a:solidFill>
                            <a:srgbClr val="FFFFFF"/>
                          </a:solidFill>
                          <a:latin typeface="Nunito"/>
                          <a:ea typeface="Nunito"/>
                          <a:cs typeface="Nunito"/>
                          <a:sym typeface="Nunito"/>
                        </a:rPr>
                        <a:t>COUNTA of KP Serial No</a:t>
                      </a:r>
                      <a:endParaRPr sz="1000">
                        <a:solidFill>
                          <a:srgbClr val="FFFFFF"/>
                        </a:solidFill>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8093B3"/>
                      </a:solidFill>
                      <a:prstDash val="solid"/>
                      <a:round/>
                      <a:headEnd len="sm" w="sm" type="none"/>
                      <a:tailEnd len="sm" w="sm" type="none"/>
                    </a:lnB>
                    <a:solidFill>
                      <a:srgbClr val="8093B3"/>
                    </a:solidFill>
                  </a:tcPr>
                </a:tc>
              </a:tr>
              <a:tr h="219075">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Decommissioned</a:t>
                      </a:r>
                      <a:endParaRPr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8093B3"/>
                      </a:solidFill>
                      <a:prstDash val="solid"/>
                      <a:round/>
                      <a:headEnd len="sm" w="sm" type="none"/>
                      <a:tailEnd len="sm" w="sm" type="none"/>
                    </a:lnT>
                    <a:lnB cap="flat" cmpd="sng" w="28575">
                      <a:solidFill>
                        <a:srgbClr val="000000"/>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US" sz="1000">
                          <a:latin typeface="Nunito"/>
                          <a:ea typeface="Nunito"/>
                          <a:cs typeface="Nunito"/>
                          <a:sym typeface="Nunito"/>
                        </a:rPr>
                        <a:t>2</a:t>
                      </a:r>
                      <a:endParaRPr sz="1000">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8093B3"/>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FF"/>
                    </a:solidFill>
                  </a:tcPr>
                </a:tc>
              </a:tr>
              <a:tr h="209550">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Grand Total</a:t>
                      </a:r>
                      <a:endParaRPr b="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rtl="0" algn="r">
                        <a:lnSpc>
                          <a:spcPct val="115000"/>
                        </a:lnSpc>
                        <a:spcBef>
                          <a:spcPts val="0"/>
                        </a:spcBef>
                        <a:spcAft>
                          <a:spcPts val="0"/>
                        </a:spcAft>
                        <a:buNone/>
                      </a:pPr>
                      <a:r>
                        <a:rPr b="1" lang="en-US" sz="1000">
                          <a:latin typeface="Nunito"/>
                          <a:ea typeface="Nunito"/>
                          <a:cs typeface="Nunito"/>
                          <a:sym typeface="Nunito"/>
                        </a:rPr>
                        <a:t>2</a:t>
                      </a:r>
                      <a:endParaRPr b="1" sz="10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